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theme/themeOverride1.xml" ContentType="application/vnd.openxmlformats-officedocument.themeOverride+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41.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Default Extension="jpeg" ContentType="image/jpeg"/>
  <Override PartName="/ppt/slideLayouts/slideLayout3.xml" ContentType="application/vnd.openxmlformats-officedocument.presentationml.slideLayout+xml"/>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theme/themeOverride2.xml" ContentType="application/vnd.openxmlformats-officedocument.themeOverride+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bookmarkIdSeed="2">
  <p:sldMasterIdLst>
    <p:sldMasterId id="2147483686" r:id="rId1"/>
  </p:sldMasterIdLst>
  <p:notesMasterIdLst>
    <p:notesMasterId r:id="rId53"/>
  </p:notesMasterIdLst>
  <p:sldIdLst>
    <p:sldId id="256" r:id="rId2"/>
    <p:sldId id="259" r:id="rId3"/>
    <p:sldId id="260" r:id="rId4"/>
    <p:sldId id="257" r:id="rId5"/>
    <p:sldId id="261" r:id="rId6"/>
    <p:sldId id="262" r:id="rId7"/>
    <p:sldId id="303" r:id="rId8"/>
    <p:sldId id="304" r:id="rId9"/>
    <p:sldId id="264" r:id="rId10"/>
    <p:sldId id="266" r:id="rId11"/>
    <p:sldId id="268" r:id="rId12"/>
    <p:sldId id="269" r:id="rId13"/>
    <p:sldId id="270" r:id="rId14"/>
    <p:sldId id="272" r:id="rId15"/>
    <p:sldId id="273" r:id="rId16"/>
    <p:sldId id="274" r:id="rId17"/>
    <p:sldId id="275" r:id="rId18"/>
    <p:sldId id="276" r:id="rId19"/>
    <p:sldId id="278" r:id="rId20"/>
    <p:sldId id="280" r:id="rId21"/>
    <p:sldId id="328" r:id="rId22"/>
    <p:sldId id="279" r:id="rId23"/>
    <p:sldId id="337" r:id="rId24"/>
    <p:sldId id="339" r:id="rId25"/>
    <p:sldId id="341" r:id="rId26"/>
    <p:sldId id="281" r:id="rId27"/>
    <p:sldId id="331" r:id="rId28"/>
    <p:sldId id="315" r:id="rId29"/>
    <p:sldId id="316" r:id="rId30"/>
    <p:sldId id="342" r:id="rId31"/>
    <p:sldId id="291" r:id="rId32"/>
    <p:sldId id="318" r:id="rId33"/>
    <p:sldId id="302" r:id="rId34"/>
    <p:sldId id="332" r:id="rId35"/>
    <p:sldId id="338" r:id="rId36"/>
    <p:sldId id="299" r:id="rId37"/>
    <p:sldId id="325" r:id="rId38"/>
    <p:sldId id="326" r:id="rId39"/>
    <p:sldId id="327" r:id="rId40"/>
    <p:sldId id="334" r:id="rId41"/>
    <p:sldId id="335" r:id="rId42"/>
    <p:sldId id="289" r:id="rId43"/>
    <p:sldId id="343" r:id="rId44"/>
    <p:sldId id="345" r:id="rId45"/>
    <p:sldId id="292" r:id="rId46"/>
    <p:sldId id="293" r:id="rId47"/>
    <p:sldId id="294" r:id="rId48"/>
    <p:sldId id="298" r:id="rId49"/>
    <p:sldId id="344" r:id="rId50"/>
    <p:sldId id="295" r:id="rId51"/>
    <p:sldId id="330"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241" autoAdjust="0"/>
    <p:restoredTop sz="88869" autoAdjust="0"/>
  </p:normalViewPr>
  <p:slideViewPr>
    <p:cSldViewPr snapToGrid="0">
      <p:cViewPr varScale="1">
        <p:scale>
          <a:sx n="52" d="100"/>
          <a:sy n="52" d="100"/>
        </p:scale>
        <p:origin x="-114" y="-1272"/>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A6E51016-21D4-463C-91E9-50CCA79C0CD5}" type="datetimeFigureOut">
              <a:rPr lang="en-US" smtClean="0"/>
              <a:pPr/>
              <a:t>6/10/2016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820FA73F-7123-429C-ACC0-1487F75FB114}" type="slidenum">
              <a:rPr lang="en-US" smtClean="0"/>
              <a:pPr/>
              <a:t>‹#›</a:t>
            </a:fld>
            <a:endParaRPr lang="en-US" dirty="0"/>
          </a:p>
        </p:txBody>
      </p:sp>
    </p:spTree>
    <p:extLst>
      <p:ext uri="{BB962C8B-B14F-4D97-AF65-F5344CB8AC3E}">
        <p14:creationId xmlns:p14="http://schemas.microsoft.com/office/powerpoint/2010/main" xmlns="" val="33686937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1</a:t>
            </a:fld>
            <a:endParaRPr lang="en-US" dirty="0"/>
          </a:p>
        </p:txBody>
      </p:sp>
    </p:spTree>
    <p:extLst>
      <p:ext uri="{BB962C8B-B14F-4D97-AF65-F5344CB8AC3E}">
        <p14:creationId xmlns:p14="http://schemas.microsoft.com/office/powerpoint/2010/main" xmlns="" val="9651924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Larger organizations are big enough to create and manage their own internal social media platforms such as wikis, blogs, and discussion boards. Thus, becoming a social media provider.</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10</a:t>
            </a:fld>
            <a:endParaRPr lang="en-US" dirty="0"/>
          </a:p>
        </p:txBody>
      </p:sp>
    </p:spTree>
    <p:extLst>
      <p:ext uri="{BB962C8B-B14F-4D97-AF65-F5344CB8AC3E}">
        <p14:creationId xmlns:p14="http://schemas.microsoft.com/office/powerpoint/2010/main" xmlns="" val="2110317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p:cNvSpPr>
          <p:nvPr>
            <p:ph type="sldImg"/>
          </p:nvPr>
        </p:nvSpPr>
        <p:spPr>
          <a:ln/>
        </p:spPr>
      </p:sp>
      <p:sp>
        <p:nvSpPr>
          <p:cNvPr id="27650" name="Notes Placeholder 2"/>
          <p:cNvSpPr>
            <a:spLocks noGrp="1"/>
          </p:cNvSpPr>
          <p:nvPr>
            <p:ph type="body" idx="1"/>
          </p:nvPr>
        </p:nvSpPr>
        <p:spPr>
          <a:noFill/>
          <a:ln/>
        </p:spPr>
        <p:txBody>
          <a:bodyPr/>
          <a:lstStyle/>
          <a:p>
            <a:pPr marL="171450" indent="-171450">
              <a:buFontTx/>
              <a:buChar char="•"/>
            </a:pPr>
            <a:r>
              <a:rPr lang="en-US" dirty="0" smtClean="0"/>
              <a:t>SM application providers host SM presence using elastic servers in the cloud.</a:t>
            </a:r>
          </a:p>
          <a:p>
            <a:pPr marL="628650" lvl="1" indent="-171450">
              <a:buFont typeface="Calibri" panose="020F0502020204030204" pitchFamily="34" charset="0"/>
              <a:buChar char="–"/>
            </a:pPr>
            <a:r>
              <a:rPr lang="en-US" dirty="0" smtClean="0"/>
              <a:t>Develop and operate custom, proprietary, social networking application software.</a:t>
            </a:r>
          </a:p>
          <a:p>
            <a:pPr marL="171450" indent="-171450">
              <a:buFontTx/>
              <a:buChar char="•"/>
            </a:pPr>
            <a:r>
              <a:rPr lang="en-US" b="1" dirty="0" smtClean="0"/>
              <a:t>Content data </a:t>
            </a:r>
            <a:r>
              <a:rPr lang="en-US" b="0" dirty="0" smtClean="0"/>
              <a:t>-</a:t>
            </a:r>
            <a:r>
              <a:rPr lang="en-US" b="0" baseline="0" dirty="0" smtClean="0"/>
              <a:t> </a:t>
            </a:r>
            <a:r>
              <a:rPr lang="en-US" dirty="0" smtClean="0"/>
              <a:t>data and responses to data contributed by users and SM sponsors.</a:t>
            </a:r>
          </a:p>
          <a:p>
            <a:pPr marL="171450" indent="-171450">
              <a:buFontTx/>
              <a:buChar char="•"/>
            </a:pPr>
            <a:r>
              <a:rPr lang="en-US" b="1" dirty="0" smtClean="0"/>
              <a:t>Connection data </a:t>
            </a:r>
            <a:r>
              <a:rPr lang="en-US" dirty="0" smtClean="0"/>
              <a:t>-</a:t>
            </a:r>
            <a:r>
              <a:rPr lang="en-US" baseline="0" dirty="0" smtClean="0"/>
              <a:t> </a:t>
            </a:r>
            <a:r>
              <a:rPr lang="en-US" dirty="0" smtClean="0"/>
              <a:t>data about relationships.</a:t>
            </a:r>
          </a:p>
          <a:p>
            <a:pPr marL="171450" indent="-171450">
              <a:buFontTx/>
              <a:buChar char="•"/>
            </a:pPr>
            <a:r>
              <a:rPr lang="en-US" dirty="0" smtClean="0"/>
              <a:t>Must have procedures for creating content, managing user responses, removing obsolete or objectionable content, and extracting value from content.</a:t>
            </a:r>
          </a:p>
          <a:p>
            <a:pPr marL="171450" indent="-171450">
              <a:buFontTx/>
              <a:buChar char="•"/>
            </a:pPr>
            <a:r>
              <a:rPr lang="en-US" dirty="0" smtClean="0"/>
              <a:t>Social media creates new job titles, new responsibilities, and need for new types of training.</a:t>
            </a:r>
          </a:p>
        </p:txBody>
      </p:sp>
      <p:sp>
        <p:nvSpPr>
          <p:cNvPr id="27651" name="Slide Number Placeholder 3"/>
          <p:cNvSpPr>
            <a:spLocks noGrp="1"/>
          </p:cNvSpPr>
          <p:nvPr>
            <p:ph type="sldNum" sz="quarter" idx="5"/>
          </p:nvPr>
        </p:nvSpPr>
        <p:spPr>
          <a:noFill/>
        </p:spPr>
        <p:txBody>
          <a:bodyPr/>
          <a:lstStyle/>
          <a:p>
            <a:fld id="{8FBA17AC-2797-4989-B803-418B2E6B0D54}" type="slidenum">
              <a:rPr lang="en-US" smtClean="0">
                <a:cs typeface="Arial" charset="0"/>
              </a:rPr>
              <a:pPr/>
              <a:t>11</a:t>
            </a:fld>
            <a:endParaRPr lang="en-US" dirty="0" smtClean="0">
              <a:cs typeface="Arial" charset="0"/>
            </a:endParaRPr>
          </a:p>
        </p:txBody>
      </p:sp>
    </p:spTree>
    <p:extLst>
      <p:ext uri="{BB962C8B-B14F-4D97-AF65-F5344CB8AC3E}">
        <p14:creationId xmlns:p14="http://schemas.microsoft.com/office/powerpoint/2010/main" xmlns="" val="4195508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p:cNvSpPr>
          <p:nvPr>
            <p:ph type="sldImg"/>
          </p:nvPr>
        </p:nvSpPr>
        <p:spPr>
          <a:ln/>
        </p:spPr>
      </p:sp>
      <p:sp>
        <p:nvSpPr>
          <p:cNvPr id="29698" name="Notes Placeholder 2"/>
          <p:cNvSpPr>
            <a:spLocks noGrp="1"/>
          </p:cNvSpPr>
          <p:nvPr>
            <p:ph type="body" idx="1"/>
          </p:nvPr>
        </p:nvSpPr>
        <p:spPr>
          <a:noFill/>
          <a:ln/>
        </p:spPr>
        <p:txBody>
          <a:bodyPr/>
          <a:lstStyle/>
          <a:p>
            <a:pPr marL="171450" indent="-171450">
              <a:buFont typeface="Arial" panose="020B0604020202020204" pitchFamily="34" charset="0"/>
              <a:buChar char="•"/>
            </a:pPr>
            <a:endParaRPr lang="en-US" dirty="0" smtClean="0">
              <a:latin typeface="Arial" panose="020B0604020202020204" pitchFamily="34" charset="0"/>
              <a:cs typeface="Arial" panose="020B0604020202020204" pitchFamily="34" charset="0"/>
            </a:endParaRPr>
          </a:p>
        </p:txBody>
      </p:sp>
      <p:sp>
        <p:nvSpPr>
          <p:cNvPr id="29699" name="Slide Number Placeholder 3"/>
          <p:cNvSpPr>
            <a:spLocks noGrp="1"/>
          </p:cNvSpPr>
          <p:nvPr>
            <p:ph type="sldNum" sz="quarter" idx="5"/>
          </p:nvPr>
        </p:nvSpPr>
        <p:spPr>
          <a:noFill/>
        </p:spPr>
        <p:txBody>
          <a:bodyPr/>
          <a:lstStyle/>
          <a:p>
            <a:fld id="{6D37B25E-10CE-4837-B88F-2748FEFED0DB}" type="slidenum">
              <a:rPr lang="en-US" smtClean="0">
                <a:cs typeface="Arial" charset="0"/>
              </a:rPr>
              <a:pPr/>
              <a:t>13</a:t>
            </a:fld>
            <a:endParaRPr lang="en-US" dirty="0" smtClean="0">
              <a:cs typeface="Arial" charset="0"/>
            </a:endParaRPr>
          </a:p>
        </p:txBody>
      </p:sp>
    </p:spTree>
    <p:extLst>
      <p:ext uri="{BB962C8B-B14F-4D97-AF65-F5344CB8AC3E}">
        <p14:creationId xmlns:p14="http://schemas.microsoft.com/office/powerpoint/2010/main" xmlns="" val="9779424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latin typeface="Arial" panose="020B0604020202020204" pitchFamily="34" charset="0"/>
                <a:cs typeface="Arial" panose="020B0604020202020204" pitchFamily="34" charset="0"/>
              </a:rPr>
              <a:t>This figure summarizes how social media contributes to five primary value chain activities and to human resources support activity.</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General framework by which organizations can accomplish their strategy via a dynamic process supported by SMIS.</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5A0283B-CD27-4F2F-9159-592311D7BDD0}" type="slidenum">
              <a:rPr lang="en-US" smtClean="0"/>
              <a:pPr/>
              <a:t>14</a:t>
            </a:fld>
            <a:endParaRPr lang="en-US" dirty="0"/>
          </a:p>
        </p:txBody>
      </p:sp>
    </p:spTree>
    <p:extLst>
      <p:ext uri="{BB962C8B-B14F-4D97-AF65-F5344CB8AC3E}">
        <p14:creationId xmlns:p14="http://schemas.microsoft.com/office/powerpoint/2010/main" xmlns="" val="19193585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p:cNvSpPr>
          <p:nvPr>
            <p:ph type="sldImg"/>
          </p:nvPr>
        </p:nvSpPr>
        <p:spPr>
          <a:ln/>
        </p:spPr>
      </p:sp>
      <p:sp>
        <p:nvSpPr>
          <p:cNvPr id="35842" name="Notes Placeholder 2"/>
          <p:cNvSpPr>
            <a:spLocks noGrp="1"/>
          </p:cNvSpPr>
          <p:nvPr>
            <p:ph type="body" idx="1"/>
          </p:nvPr>
        </p:nvSpPr>
        <p:spPr>
          <a:noFill/>
          <a:ln/>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In the past, organizations controlled their relationships with customers using structured processes and related information systems. In fact, the primary purpose of traditional CRM was to manage customer touches.</a:t>
            </a:r>
            <a:endParaRPr lang="en-US" dirty="0" smtClean="0">
              <a:latin typeface="Arial" panose="020B0604020202020204" pitchFamily="34" charset="0"/>
              <a:cs typeface="Arial" panose="020B0604020202020204" pitchFamily="34" charset="0"/>
            </a:endParaRPr>
          </a:p>
        </p:txBody>
      </p:sp>
      <p:sp>
        <p:nvSpPr>
          <p:cNvPr id="35843" name="Slide Number Placeholder 3"/>
          <p:cNvSpPr>
            <a:spLocks noGrp="1"/>
          </p:cNvSpPr>
          <p:nvPr>
            <p:ph type="sldNum" sz="quarter" idx="5"/>
          </p:nvPr>
        </p:nvSpPr>
        <p:spPr>
          <a:noFill/>
        </p:spPr>
        <p:txBody>
          <a:bodyPr/>
          <a:lstStyle/>
          <a:p>
            <a:fld id="{AB758C0A-113F-4DDA-92F1-555D0B422E7D}" type="slidenum">
              <a:rPr lang="en-US" smtClean="0">
                <a:cs typeface="Arial" charset="0"/>
              </a:rPr>
              <a:pPr/>
              <a:t>15</a:t>
            </a:fld>
            <a:endParaRPr lang="en-US" dirty="0" smtClean="0">
              <a:cs typeface="Arial" charset="0"/>
            </a:endParaRPr>
          </a:p>
        </p:txBody>
      </p:sp>
    </p:spTree>
    <p:extLst>
      <p:ext uri="{BB962C8B-B14F-4D97-AF65-F5344CB8AC3E}">
        <p14:creationId xmlns:p14="http://schemas.microsoft.com/office/powerpoint/2010/main" xmlns="" val="2743964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p:cNvSpPr>
          <p:nvPr>
            <p:ph type="sldImg"/>
          </p:nvPr>
        </p:nvSpPr>
        <p:spPr>
          <a:ln/>
        </p:spPr>
      </p:sp>
      <p:sp>
        <p:nvSpPr>
          <p:cNvPr id="37890" name="Notes Placeholder 2"/>
          <p:cNvSpPr>
            <a:spLocks noGrp="1"/>
          </p:cNvSpPr>
          <p:nvPr>
            <p:ph type="body" idx="1"/>
          </p:nvPr>
        </p:nvSpPr>
        <p:spPr>
          <a:noFill/>
          <a:ln/>
        </p:spPr>
        <p:txBody>
          <a:bodyPr/>
          <a:lstStyle/>
          <a:p>
            <a:pPr marL="171450" indent="-171450">
              <a:buFontTx/>
              <a:buChar char="•"/>
            </a:pPr>
            <a:r>
              <a:rPr lang="en-IN" sz="1200" kern="1200" dirty="0" smtClean="0">
                <a:solidFill>
                  <a:schemeClr val="tx1"/>
                </a:solidFill>
                <a:effectLst/>
                <a:latin typeface="Arial" panose="020B0604020202020204" pitchFamily="34" charset="0"/>
                <a:ea typeface="+mn-ea"/>
                <a:cs typeface="+mn-cs"/>
              </a:rPr>
              <a:t>Amazon's Vine customers provid</a:t>
            </a:r>
            <a:r>
              <a:rPr lang="en-IN" sz="1200" kern="1200" baseline="0" dirty="0" smtClean="0">
                <a:solidFill>
                  <a:schemeClr val="tx1"/>
                </a:solidFill>
                <a:effectLst/>
                <a:latin typeface="Arial" panose="020B0604020202020204" pitchFamily="34" charset="0"/>
                <a:ea typeface="+mn-ea"/>
                <a:cs typeface="+mn-cs"/>
              </a:rPr>
              <a:t>e</a:t>
            </a:r>
            <a:r>
              <a:rPr lang="en-IN" sz="1200" kern="1200" dirty="0" smtClean="0">
                <a:solidFill>
                  <a:schemeClr val="tx1"/>
                </a:solidFill>
                <a:effectLst/>
                <a:latin typeface="Arial" panose="020B0604020202020204" pitchFamily="34" charset="0"/>
                <a:ea typeface="+mn-ea"/>
                <a:cs typeface="+mn-cs"/>
              </a:rPr>
              <a:t> pre-release and new product reviews to the buyer community.</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Many organizations struggle to make the transition from controlled, structured, traditional CRM processes to wide-open, adaptive, dynamic social CRM processes.</a:t>
            </a:r>
            <a:endParaRPr lang="en-US" dirty="0" smtClean="0">
              <a:latin typeface="Arial" panose="020B0604020202020204" pitchFamily="34" charset="0"/>
              <a:cs typeface="Arial" panose="020B0604020202020204" pitchFamily="34" charset="0"/>
            </a:endParaRPr>
          </a:p>
        </p:txBody>
      </p:sp>
      <p:sp>
        <p:nvSpPr>
          <p:cNvPr id="37891" name="Slide Number Placeholder 3"/>
          <p:cNvSpPr>
            <a:spLocks noGrp="1"/>
          </p:cNvSpPr>
          <p:nvPr>
            <p:ph type="sldNum" sz="quarter" idx="5"/>
          </p:nvPr>
        </p:nvSpPr>
        <p:spPr>
          <a:noFill/>
        </p:spPr>
        <p:txBody>
          <a:bodyPr/>
          <a:lstStyle/>
          <a:p>
            <a:fld id="{F7029DDB-B1C0-4647-9197-7A83E4A91821}" type="slidenum">
              <a:rPr lang="en-US" smtClean="0">
                <a:cs typeface="Arial" charset="0"/>
              </a:rPr>
              <a:pPr/>
              <a:t>16</a:t>
            </a:fld>
            <a:endParaRPr lang="en-US" dirty="0" smtClean="0">
              <a:cs typeface="Arial" charset="0"/>
            </a:endParaRPr>
          </a:p>
        </p:txBody>
      </p:sp>
    </p:spTree>
    <p:extLst>
      <p:ext uri="{BB962C8B-B14F-4D97-AF65-F5344CB8AC3E}">
        <p14:creationId xmlns:p14="http://schemas.microsoft.com/office/powerpoint/2010/main" xmlns="" val="4177897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The Japanese earthquake in the spring of 2011 created havoc in the automotive supply chain when major Japanese manufacturers lacked power and, in some cases, facilities to operate. Social media was used to dispense news, allay fears of radioactive products, and address ever-changing needs and problems.</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5A0283B-CD27-4F2F-9159-592311D7BDD0}" type="slidenum">
              <a:rPr lang="en-US" smtClean="0"/>
              <a:pPr/>
              <a:t>17</a:t>
            </a:fld>
            <a:endParaRPr lang="en-US" dirty="0"/>
          </a:p>
        </p:txBody>
      </p:sp>
    </p:spTree>
    <p:extLst>
      <p:ext uri="{BB962C8B-B14F-4D97-AF65-F5344CB8AC3E}">
        <p14:creationId xmlns:p14="http://schemas.microsoft.com/office/powerpoint/2010/main" xmlns="" val="18397696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p:cNvSpPr>
          <p:nvPr>
            <p:ph type="sldImg"/>
          </p:nvPr>
        </p:nvSpPr>
        <p:spPr>
          <a:ln/>
        </p:spPr>
      </p:sp>
      <p:sp>
        <p:nvSpPr>
          <p:cNvPr id="39938" name="Notes Placeholder 2"/>
          <p:cNvSpPr>
            <a:spLocks noGrp="1"/>
          </p:cNvSpPr>
          <p:nvPr>
            <p:ph type="body" idx="1"/>
          </p:nvPr>
        </p:nvSpPr>
        <p:spPr>
          <a:noFill/>
          <a:ln/>
        </p:spPr>
        <p:txBody>
          <a:bodyPr/>
          <a:lstStyle/>
          <a:p>
            <a:pPr marL="273050" indent="-182563">
              <a:buFontTx/>
              <a:buChar char="•"/>
            </a:pPr>
            <a:endParaRPr lang="en-US" dirty="0" smtClean="0"/>
          </a:p>
        </p:txBody>
      </p:sp>
      <p:sp>
        <p:nvSpPr>
          <p:cNvPr id="39939" name="Slide Number Placeholder 3"/>
          <p:cNvSpPr>
            <a:spLocks noGrp="1"/>
          </p:cNvSpPr>
          <p:nvPr>
            <p:ph type="sldNum" sz="quarter" idx="5"/>
          </p:nvPr>
        </p:nvSpPr>
        <p:spPr>
          <a:noFill/>
        </p:spPr>
        <p:txBody>
          <a:bodyPr/>
          <a:lstStyle/>
          <a:p>
            <a:fld id="{4DB7FFA9-9175-4AA3-862E-5BE39E50347E}" type="slidenum">
              <a:rPr lang="en-US" smtClean="0">
                <a:cs typeface="Arial" charset="0"/>
              </a:rPr>
              <a:pPr/>
              <a:t>18</a:t>
            </a:fld>
            <a:endParaRPr lang="en-US" dirty="0" smtClean="0">
              <a:cs typeface="Arial" charset="0"/>
            </a:endParaRPr>
          </a:p>
        </p:txBody>
      </p:sp>
    </p:spTree>
    <p:extLst>
      <p:ext uri="{BB962C8B-B14F-4D97-AF65-F5344CB8AC3E}">
        <p14:creationId xmlns:p14="http://schemas.microsoft.com/office/powerpoint/2010/main" xmlns="" val="591617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A0283B-CD27-4F2F-9159-592311D7BDD0}" type="slidenum">
              <a:rPr lang="en-US" smtClean="0"/>
              <a:pPr/>
              <a:t>19</a:t>
            </a:fld>
            <a:endParaRPr lang="en-US" dirty="0"/>
          </a:p>
        </p:txBody>
      </p:sp>
    </p:spTree>
    <p:extLst>
      <p:ext uri="{BB962C8B-B14F-4D97-AF65-F5344CB8AC3E}">
        <p14:creationId xmlns:p14="http://schemas.microsoft.com/office/powerpoint/2010/main" xmlns="" val="8374498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lstStyle/>
          <a:p>
            <a:r>
              <a:rPr lang="en-US" sz="1300" dirty="0" smtClean="0">
                <a:latin typeface="Arial" panose="020B0604020202020204" pitchFamily="34" charset="0"/>
                <a:cs typeface="Arial" panose="020B0604020202020204" pitchFamily="34" charset="0"/>
              </a:rPr>
              <a:t>Rela</a:t>
            </a:r>
            <a:r>
              <a:rPr lang="en-US" dirty="0" smtClean="0">
                <a:latin typeface="Arial" panose="020B0604020202020204" pitchFamily="34" charset="0"/>
                <a:cs typeface="Arial" panose="020B0604020202020204" pitchFamily="34" charset="0"/>
              </a:rPr>
              <a:t>tionships in social networks can:</a:t>
            </a:r>
          </a:p>
          <a:p>
            <a:pPr marL="171450" indent="-171450">
              <a:buFont typeface="Arial" panose="020B0604020202020204" pitchFamily="34" charset="0"/>
              <a:buChar char="•"/>
            </a:pPr>
            <a:r>
              <a:rPr lang="en-US" dirty="0" smtClean="0">
                <a:latin typeface="Arial" panose="020B0604020202020204" pitchFamily="34" charset="0"/>
                <a:cs typeface="Arial" panose="020B0604020202020204" pitchFamily="34" charset="0"/>
              </a:rPr>
              <a:t>Provide </a:t>
            </a:r>
            <a:r>
              <a:rPr lang="en-US" i="1" dirty="0" smtClean="0">
                <a:latin typeface="Arial" panose="020B0604020202020204" pitchFamily="34" charset="0"/>
                <a:cs typeface="Arial" panose="020B0604020202020204" pitchFamily="34" charset="0"/>
              </a:rPr>
              <a:t>information</a:t>
            </a:r>
            <a:r>
              <a:rPr lang="en-US" dirty="0" smtClean="0">
                <a:latin typeface="Arial" panose="020B0604020202020204" pitchFamily="34" charset="0"/>
                <a:cs typeface="Arial" panose="020B0604020202020204" pitchFamily="34" charset="0"/>
              </a:rPr>
              <a:t> about opportunities, alternatives, problems, and other factors important to business professionals. </a:t>
            </a:r>
          </a:p>
          <a:p>
            <a:pPr marL="171450" indent="-171450">
              <a:buFont typeface="Arial" panose="020B0604020202020204" pitchFamily="34" charset="0"/>
              <a:buChar char="•"/>
            </a:pPr>
            <a:r>
              <a:rPr lang="en-US" dirty="0" smtClean="0">
                <a:latin typeface="Arial" panose="020B0604020202020204" pitchFamily="34" charset="0"/>
                <a:cs typeface="Arial" panose="020B0604020202020204" pitchFamily="34" charset="0"/>
              </a:rPr>
              <a:t>Provide an opportunity to </a:t>
            </a:r>
            <a:r>
              <a:rPr lang="en-US" i="1" dirty="0" smtClean="0">
                <a:latin typeface="Arial" panose="020B0604020202020204" pitchFamily="34" charset="0"/>
                <a:cs typeface="Arial" panose="020B0604020202020204" pitchFamily="34" charset="0"/>
              </a:rPr>
              <a:t>influence</a:t>
            </a:r>
            <a:r>
              <a:rPr lang="en-US" dirty="0" smtClean="0">
                <a:latin typeface="Arial" panose="020B0604020202020204" pitchFamily="34" charset="0"/>
                <a:cs typeface="Arial" panose="020B0604020202020204" pitchFamily="34" charset="0"/>
              </a:rPr>
              <a:t> decision makers who are critical to your success. </a:t>
            </a:r>
          </a:p>
          <a:p>
            <a:pPr marL="171450" indent="-171450">
              <a:buFont typeface="Arial" panose="020B0604020202020204" pitchFamily="34" charset="0"/>
              <a:buChar char="•"/>
            </a:pPr>
            <a:r>
              <a:rPr lang="en-US" dirty="0" smtClean="0">
                <a:latin typeface="Arial" panose="020B0604020202020204" pitchFamily="34" charset="0"/>
                <a:cs typeface="Arial" panose="020B0604020202020204" pitchFamily="34" charset="0"/>
              </a:rPr>
              <a:t>Be a form of </a:t>
            </a:r>
            <a:r>
              <a:rPr lang="en-US" i="1" dirty="0" smtClean="0">
                <a:latin typeface="Arial" panose="020B0604020202020204" pitchFamily="34" charset="0"/>
                <a:cs typeface="Arial" panose="020B0604020202020204" pitchFamily="34" charset="0"/>
              </a:rPr>
              <a:t>social credentials.</a:t>
            </a:r>
          </a:p>
          <a:p>
            <a:pPr marL="171450" indent="-171450">
              <a:buFont typeface="Arial" panose="020B0604020202020204" pitchFamily="34" charset="0"/>
              <a:buChar char="•"/>
            </a:pPr>
            <a:r>
              <a:rPr lang="en-US" dirty="0" smtClean="0">
                <a:latin typeface="Arial" panose="020B0604020202020204" pitchFamily="34" charset="0"/>
                <a:cs typeface="Arial" panose="020B0604020202020204" pitchFamily="34" charset="0"/>
              </a:rPr>
              <a:t>Reinforce a professional’s image and position in an organization or industry. </a:t>
            </a:r>
          </a:p>
        </p:txBody>
      </p:sp>
      <p:sp>
        <p:nvSpPr>
          <p:cNvPr id="47107" name="Slide Number Placeholder 3"/>
          <p:cNvSpPr>
            <a:spLocks noGrp="1"/>
          </p:cNvSpPr>
          <p:nvPr>
            <p:ph type="sldNum" sz="quarter" idx="5"/>
          </p:nvPr>
        </p:nvSpPr>
        <p:spPr>
          <a:noFill/>
        </p:spPr>
        <p:txBody>
          <a:bodyPr/>
          <a:lstStyle/>
          <a:p>
            <a:fld id="{C79C6923-0A6D-45FC-B396-03CF8B6DDB84}" type="slidenum">
              <a:rPr lang="en-US" smtClean="0">
                <a:cs typeface="Arial" charset="0"/>
              </a:rPr>
              <a:pPr/>
              <a:t>20</a:t>
            </a:fld>
            <a:endParaRPr lang="en-US" dirty="0" smtClean="0">
              <a:cs typeface="Arial" charset="0"/>
            </a:endParaRPr>
          </a:p>
        </p:txBody>
      </p:sp>
    </p:spTree>
    <p:extLst>
      <p:ext uri="{BB962C8B-B14F-4D97-AF65-F5344CB8AC3E}">
        <p14:creationId xmlns:p14="http://schemas.microsoft.com/office/powerpoint/2010/main" xmlns="" val="3761564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7"/>
          <p:cNvSpPr>
            <a:spLocks noGrp="1" noChangeArrowheads="1"/>
          </p:cNvSpPr>
          <p:nvPr>
            <p:ph type="sldNum" sz="quarter" idx="5"/>
          </p:nvPr>
        </p:nvSpPr>
        <p:spPr>
          <a:noFill/>
        </p:spPr>
        <p:txBody>
          <a:bodyPr/>
          <a:lstStyle/>
          <a:p>
            <a:fld id="{CDB308E6-3D96-4762-8A88-9A97047B18EB}" type="slidenum">
              <a:rPr lang="en-US" smtClean="0">
                <a:cs typeface="Arial" charset="0"/>
              </a:rPr>
              <a:pPr/>
              <a:t>2</a:t>
            </a:fld>
            <a:endParaRPr lang="en-US" dirty="0" smtClean="0">
              <a:cs typeface="Arial" charset="0"/>
            </a:endParaRPr>
          </a:p>
        </p:txBody>
      </p:sp>
      <p:sp>
        <p:nvSpPr>
          <p:cNvPr id="10242" name="Rectangle 2"/>
          <p:cNvSpPr>
            <a:spLocks noGrp="1" noRot="1" noChangeAspect="1" noChangeArrowheads="1" noTextEdit="1"/>
          </p:cNvSpPr>
          <p:nvPr>
            <p:ph type="sldImg"/>
          </p:nvPr>
        </p:nvSpPr>
        <p:spPr>
          <a:ln/>
        </p:spPr>
      </p:sp>
      <p:sp>
        <p:nvSpPr>
          <p:cNvPr id="10243" name="Rectangle 3"/>
          <p:cNvSpPr>
            <a:spLocks noGrp="1" noChangeArrowheads="1"/>
          </p:cNvSpPr>
          <p:nvPr>
            <p:ph type="body" idx="1"/>
          </p:nvPr>
        </p:nvSpPr>
        <p:spPr>
          <a:noFill/>
          <a:ln/>
        </p:spPr>
        <p:txBody>
          <a:bodyPr/>
          <a:lstStyle/>
          <a:p>
            <a:r>
              <a:rPr lang="en-US" dirty="0" smtClean="0">
                <a:latin typeface="Arial" panose="020B0604020202020204" pitchFamily="34" charset="0"/>
                <a:cs typeface="Arial" panose="020B0604020202020204" pitchFamily="34" charset="0"/>
              </a:rPr>
              <a:t>GOALS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Illustrate how social applications can generate revenue.</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Show how cloud-based infrastructure can support social applications.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Consider a unique application of social networking for fitness.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Show the difficulties inherent in the systems development process.</a:t>
            </a:r>
          </a:p>
          <a:p>
            <a:pPr marL="171450" indent="-171450">
              <a:buFont typeface="Arial" panose="020B0604020202020204" pitchFamily="34" charset="0"/>
              <a:buChar char="•"/>
            </a:pPr>
            <a:r>
              <a:rPr lang="en-US" sz="1200" b="0" i="0" u="none" strike="noStrike" kern="1200" baseline="0" dirty="0" smtClean="0">
                <a:solidFill>
                  <a:schemeClr val="tx1"/>
                </a:solidFill>
                <a:effectLst/>
                <a:latin typeface="Arial" panose="020B0604020202020204" pitchFamily="34" charset="0"/>
                <a:ea typeface="+mn-ea"/>
                <a:cs typeface="+mn-cs"/>
              </a:rPr>
              <a:t>“Eyeballs” refers to </a:t>
            </a:r>
            <a:r>
              <a:rPr lang="en-US" sz="1200" b="0" i="0" kern="1200" dirty="0" smtClean="0">
                <a:solidFill>
                  <a:schemeClr val="tx1"/>
                </a:solidFill>
                <a:effectLst/>
                <a:latin typeface="Arial" panose="020B0604020202020204" pitchFamily="34" charset="0"/>
                <a:ea typeface="+mn-ea"/>
                <a:cs typeface="+mn-cs"/>
              </a:rPr>
              <a:t>number of people that view a piece of marketing collateral.</a:t>
            </a:r>
          </a:p>
          <a:p>
            <a:pPr marL="171450" indent="-171450">
              <a:buFont typeface="Arial" panose="020B0604020202020204" pitchFamily="34" charset="0"/>
              <a:buChar char="•"/>
            </a:pPr>
            <a:r>
              <a:rPr lang="en-US" sz="1200" b="0" i="0" u="none" strike="noStrike" kern="1200" baseline="0" dirty="0" smtClean="0">
                <a:solidFill>
                  <a:schemeClr val="tx1"/>
                </a:solidFill>
                <a:effectLst/>
                <a:latin typeface="Arial" panose="020B0604020202020204" pitchFamily="34" charset="0"/>
                <a:ea typeface="+mn-ea"/>
                <a:cs typeface="+mn-cs"/>
              </a:rPr>
              <a:t>“Clicks” refers to number of people who click on an ad link.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xmlns="" val="27957159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Image Placeholder 1"/>
          <p:cNvSpPr>
            <a:spLocks noGrp="1" noRot="1" noChangeAspect="1"/>
          </p:cNvSpPr>
          <p:nvPr>
            <p:ph type="sldImg"/>
          </p:nvPr>
        </p:nvSpPr>
        <p:spPr>
          <a:ln/>
        </p:spPr>
      </p:sp>
      <p:sp>
        <p:nvSpPr>
          <p:cNvPr id="45058" name="Notes Placeholder 2"/>
          <p:cNvSpPr>
            <a:spLocks noGrp="1"/>
          </p:cNvSpPr>
          <p:nvPr>
            <p:ph type="body" idx="1"/>
          </p:nvPr>
        </p:nvSpPr>
        <p:spPr>
          <a:noFill/>
          <a:ln/>
        </p:spPr>
        <p:txBody>
          <a:bodyPr/>
          <a:lstStyle/>
          <a:p>
            <a:pPr marL="182562" indent="0" defTabSz="965200">
              <a:buFont typeface="Calibri" pitchFamily="34" charset="0"/>
              <a:buNone/>
            </a:pPr>
            <a:endParaRPr lang="en-US" dirty="0" smtClean="0">
              <a:latin typeface="Arial" panose="020B0604020202020204" pitchFamily="34" charset="0"/>
              <a:cs typeface="Arial" panose="020B0604020202020204" pitchFamily="34" charset="0"/>
            </a:endParaRPr>
          </a:p>
        </p:txBody>
      </p:sp>
      <p:sp>
        <p:nvSpPr>
          <p:cNvPr id="45059" name="Slide Number Placeholder 3"/>
          <p:cNvSpPr>
            <a:spLocks noGrp="1"/>
          </p:cNvSpPr>
          <p:nvPr>
            <p:ph type="sldNum" sz="quarter" idx="5"/>
          </p:nvPr>
        </p:nvSpPr>
        <p:spPr>
          <a:noFill/>
        </p:spPr>
        <p:txBody>
          <a:bodyPr/>
          <a:lstStyle/>
          <a:p>
            <a:fld id="{92D61A2C-4BE2-4D96-AECD-CFF6E4B083B6}" type="slidenum">
              <a:rPr lang="en-US" smtClean="0">
                <a:cs typeface="Arial" charset="0"/>
              </a:rPr>
              <a:pPr/>
              <a:t>22</a:t>
            </a:fld>
            <a:endParaRPr lang="en-US" dirty="0" smtClean="0">
              <a:cs typeface="Arial" charset="0"/>
            </a:endParaRPr>
          </a:p>
        </p:txBody>
      </p:sp>
    </p:spTree>
    <p:extLst>
      <p:ext uri="{BB962C8B-B14F-4D97-AF65-F5344CB8AC3E}">
        <p14:creationId xmlns:p14="http://schemas.microsoft.com/office/powerpoint/2010/main" xmlns="" val="259531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People benefit from social capital in four ways</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23</a:t>
            </a:fld>
            <a:endParaRPr lang="en-US" dirty="0"/>
          </a:p>
        </p:txBody>
      </p:sp>
    </p:spTree>
    <p:extLst>
      <p:ext uri="{BB962C8B-B14F-4D97-AF65-F5344CB8AC3E}">
        <p14:creationId xmlns:p14="http://schemas.microsoft.com/office/powerpoint/2010/main" xmlns="" val="20337026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People benefit from social capital in four ways</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24</a:t>
            </a:fld>
            <a:endParaRPr lang="en-US" dirty="0"/>
          </a:p>
        </p:txBody>
      </p:sp>
    </p:spTree>
    <p:extLst>
      <p:ext uri="{BB962C8B-B14F-4D97-AF65-F5344CB8AC3E}">
        <p14:creationId xmlns:p14="http://schemas.microsoft.com/office/powerpoint/2010/main" xmlns="" val="16398569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Image Placeholder 1"/>
          <p:cNvSpPr>
            <a:spLocks noGrp="1" noRot="1" noChangeAspect="1"/>
          </p:cNvSpPr>
          <p:nvPr>
            <p:ph type="sldImg"/>
          </p:nvPr>
        </p:nvSpPr>
        <p:spPr>
          <a:ln/>
        </p:spPr>
      </p:sp>
      <p:sp>
        <p:nvSpPr>
          <p:cNvPr id="49154" name="Notes Placeholder 2"/>
          <p:cNvSpPr>
            <a:spLocks noGrp="1"/>
          </p:cNvSpPr>
          <p:nvPr>
            <p:ph type="body" idx="1"/>
          </p:nvPr>
        </p:nvSpPr>
        <p:spPr>
          <a:noFill/>
          <a:ln/>
        </p:spPr>
        <p:txBody>
          <a:bodyPr/>
          <a:lstStyle/>
          <a:p>
            <a:endParaRPr lang="en-US" dirty="0" smtClean="0"/>
          </a:p>
        </p:txBody>
      </p:sp>
      <p:sp>
        <p:nvSpPr>
          <p:cNvPr id="49155" name="Slide Number Placeholder 3"/>
          <p:cNvSpPr>
            <a:spLocks noGrp="1"/>
          </p:cNvSpPr>
          <p:nvPr>
            <p:ph type="sldNum" sz="quarter" idx="5"/>
          </p:nvPr>
        </p:nvSpPr>
        <p:spPr>
          <a:noFill/>
        </p:spPr>
        <p:txBody>
          <a:bodyPr/>
          <a:lstStyle/>
          <a:p>
            <a:fld id="{CA4135D0-AD32-41C2-91D3-C661208CC1DB}" type="slidenum">
              <a:rPr lang="en-US" smtClean="0">
                <a:cs typeface="Arial" charset="0"/>
              </a:rPr>
              <a:pPr/>
              <a:t>26</a:t>
            </a:fld>
            <a:endParaRPr lang="en-US" dirty="0" smtClean="0">
              <a:cs typeface="Arial" charset="0"/>
            </a:endParaRPr>
          </a:p>
        </p:txBody>
      </p:sp>
    </p:spTree>
    <p:extLst>
      <p:ext uri="{BB962C8B-B14F-4D97-AF65-F5344CB8AC3E}">
        <p14:creationId xmlns:p14="http://schemas.microsoft.com/office/powerpoint/2010/main" xmlns="" val="36414758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Organizations have social capital just as humans do.</a:t>
            </a:r>
            <a:endParaRPr lang="en-US" dirty="0" smtClean="0">
              <a:latin typeface="Arial" charset="0"/>
              <a:cs typeface="Arial" charset="0"/>
            </a:endParaRP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Discuss how could a photographer use SM to communicate a wedding experience using text, pictures, and video instantly to everyone in your social network,</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27</a:t>
            </a:fld>
            <a:endParaRPr lang="en-US" dirty="0"/>
          </a:p>
        </p:txBody>
      </p:sp>
    </p:spTree>
    <p:extLst>
      <p:ext uri="{BB962C8B-B14F-4D97-AF65-F5344CB8AC3E}">
        <p14:creationId xmlns:p14="http://schemas.microsoft.com/office/powerpoint/2010/main" xmlns="" val="40031896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t>
            </a:r>
            <a:r>
              <a:rPr lang="en-US" sz="1200" b="0" i="0" u="none" strike="noStrike" kern="1200" baseline="0" dirty="0" smtClean="0">
                <a:solidFill>
                  <a:schemeClr val="tx1"/>
                </a:solidFill>
                <a:latin typeface="Arial" panose="020B0604020202020204" pitchFamily="34" charset="0"/>
                <a:ea typeface="+mn-ea"/>
                <a:cs typeface="+mn-cs"/>
              </a:rPr>
              <a:t>weaken the strength social relationships by continually freeloading, declining requests for help, and failing to spend time with friends.</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28</a:t>
            </a:fld>
            <a:endParaRPr lang="en-US" dirty="0"/>
          </a:p>
        </p:txBody>
      </p:sp>
    </p:spTree>
    <p:extLst>
      <p:ext uri="{BB962C8B-B14F-4D97-AF65-F5344CB8AC3E}">
        <p14:creationId xmlns:p14="http://schemas.microsoft.com/office/powerpoint/2010/main" xmlns="" val="26131398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29</a:t>
            </a:fld>
            <a:endParaRPr lang="en-US" dirty="0"/>
          </a:p>
        </p:txBody>
      </p:sp>
    </p:spTree>
    <p:extLst>
      <p:ext uri="{BB962C8B-B14F-4D97-AF65-F5344CB8AC3E}">
        <p14:creationId xmlns:p14="http://schemas.microsoft.com/office/powerpoint/2010/main" xmlns="" val="39140791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In general, the more views a channel gets, the more the content creator gets paid.</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30</a:t>
            </a:fld>
            <a:endParaRPr lang="en-US" dirty="0"/>
          </a:p>
        </p:txBody>
      </p:sp>
    </p:spTree>
    <p:extLst>
      <p:ext uri="{BB962C8B-B14F-4D97-AF65-F5344CB8AC3E}">
        <p14:creationId xmlns:p14="http://schemas.microsoft.com/office/powerpoint/2010/main" xmlns="" val="29286398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As a business student, you know that nothing is free. Processing time, data communication, and data storage may be cheap, but they still cost something.</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31</a:t>
            </a:fld>
            <a:endParaRPr lang="en-US" dirty="0"/>
          </a:p>
        </p:txBody>
      </p:sp>
    </p:spTree>
    <p:extLst>
      <p:ext uri="{BB962C8B-B14F-4D97-AF65-F5344CB8AC3E}">
        <p14:creationId xmlns:p14="http://schemas.microsoft.com/office/powerpoint/2010/main" xmlns="" val="30825341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 The two most common ways SM companies generate revenue are advertising and charging for premium services.</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32</a:t>
            </a:fld>
            <a:endParaRPr lang="en-US" dirty="0"/>
          </a:p>
        </p:txBody>
      </p:sp>
    </p:spTree>
    <p:extLst>
      <p:ext uri="{BB962C8B-B14F-4D97-AF65-F5344CB8AC3E}">
        <p14:creationId xmlns:p14="http://schemas.microsoft.com/office/powerpoint/2010/main" xmlns="" val="3697024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report with data from a cloud database.</a:t>
            </a:r>
            <a:r>
              <a:rPr lang="en-US" baseline="0" dirty="0" smtClean="0"/>
              <a:t> </a:t>
            </a:r>
            <a:r>
              <a:rPr lang="en-US" dirty="0" smtClean="0"/>
              <a:t>Because it is being served from the cloud, it is accessible by doctors, patients, health clubs, employers, insurance companies, and others who are not yet known to be involved</a:t>
            </a:r>
            <a:endParaRPr lang="en-US" dirty="0"/>
          </a:p>
        </p:txBody>
      </p:sp>
      <p:sp>
        <p:nvSpPr>
          <p:cNvPr id="4" name="Slide Number Placeholder 3"/>
          <p:cNvSpPr>
            <a:spLocks noGrp="1"/>
          </p:cNvSpPr>
          <p:nvPr>
            <p:ph type="sldNum" sz="quarter" idx="10"/>
          </p:nvPr>
        </p:nvSpPr>
        <p:spPr/>
        <p:txBody>
          <a:bodyPr/>
          <a:lstStyle/>
          <a:p>
            <a:fld id="{05A0283B-CD27-4F2F-9159-592311D7BDD0}" type="slidenum">
              <a:rPr lang="en-US" smtClean="0"/>
              <a:pPr/>
              <a:t>3</a:t>
            </a:fld>
            <a:endParaRPr lang="en-US" dirty="0"/>
          </a:p>
        </p:txBody>
      </p:sp>
    </p:spTree>
    <p:extLst>
      <p:ext uri="{BB962C8B-B14F-4D97-AF65-F5344CB8AC3E}">
        <p14:creationId xmlns:p14="http://schemas.microsoft.com/office/powerpoint/2010/main" xmlns="" val="22869172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Facebook made 94% of its 2015 first quarter earnings ($3.5B) from advertising. About 90% of Twitter’s $436M.</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33</a:t>
            </a:fld>
            <a:endParaRPr lang="en-US" dirty="0"/>
          </a:p>
        </p:txBody>
      </p:sp>
    </p:spTree>
    <p:extLst>
      <p:ext uri="{BB962C8B-B14F-4D97-AF65-F5344CB8AC3E}">
        <p14:creationId xmlns:p14="http://schemas.microsoft.com/office/powerpoint/2010/main" xmlns="" val="23284302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34</a:t>
            </a:fld>
            <a:endParaRPr lang="en-US" dirty="0"/>
          </a:p>
        </p:txBody>
      </p:sp>
    </p:spTree>
    <p:extLst>
      <p:ext uri="{BB962C8B-B14F-4D97-AF65-F5344CB8AC3E}">
        <p14:creationId xmlns:p14="http://schemas.microsoft.com/office/powerpoint/2010/main" xmlns="" val="25112106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Mobile users click ads more often and hence generate more revenue.</a:t>
            </a:r>
          </a:p>
          <a:p>
            <a:pPr marL="171450" indent="-171450">
              <a:buFont typeface="Arial" panose="020B0604020202020204" pitchFamily="34" charset="0"/>
              <a:buChar char="•"/>
            </a:pPr>
            <a:r>
              <a:rPr lang="en-US" dirty="0" smtClean="0"/>
              <a:t>Design problem: how best to configure the mobile experience to obtain legitimate clicks and conversions. </a:t>
            </a:r>
          </a:p>
        </p:txBody>
      </p:sp>
      <p:sp>
        <p:nvSpPr>
          <p:cNvPr id="4" name="Slide Number Placeholder 3"/>
          <p:cNvSpPr>
            <a:spLocks noGrp="1"/>
          </p:cNvSpPr>
          <p:nvPr>
            <p:ph type="sldNum" sz="quarter" idx="10"/>
          </p:nvPr>
        </p:nvSpPr>
        <p:spPr/>
        <p:txBody>
          <a:bodyPr/>
          <a:lstStyle/>
          <a:p>
            <a:fld id="{820FA73F-7123-429C-ACC0-1487F75FB114}" type="slidenum">
              <a:rPr lang="en-US" smtClean="0"/>
              <a:pPr/>
              <a:t>35</a:t>
            </a:fld>
            <a:endParaRPr lang="en-US" dirty="0"/>
          </a:p>
        </p:txBody>
      </p:sp>
    </p:spTree>
    <p:extLst>
      <p:ext uri="{BB962C8B-B14F-4D97-AF65-F5344CB8AC3E}">
        <p14:creationId xmlns:p14="http://schemas.microsoft.com/office/powerpoint/2010/main" xmlns="" val="622761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Organizations and executives no longer plan and control organizational messaging. Such messaging emerges via a dynamic, SM-based process. Ask students</a:t>
            </a:r>
            <a:r>
              <a:rPr lang="en-US" baseline="0" dirty="0" smtClean="0"/>
              <a:t> what they think about that.</a:t>
            </a:r>
          </a:p>
        </p:txBody>
      </p:sp>
      <p:sp>
        <p:nvSpPr>
          <p:cNvPr id="4" name="Slide Number Placeholder 3"/>
          <p:cNvSpPr>
            <a:spLocks noGrp="1"/>
          </p:cNvSpPr>
          <p:nvPr>
            <p:ph type="sldNum" sz="quarter" idx="10"/>
          </p:nvPr>
        </p:nvSpPr>
        <p:spPr/>
        <p:txBody>
          <a:bodyPr/>
          <a:lstStyle/>
          <a:p>
            <a:fld id="{820FA73F-7123-429C-ACC0-1487F75FB114}" type="slidenum">
              <a:rPr lang="en-US" smtClean="0"/>
              <a:pPr/>
              <a:t>36</a:t>
            </a:fld>
            <a:endParaRPr lang="en-US" dirty="0"/>
          </a:p>
        </p:txBody>
      </p:sp>
    </p:spTree>
    <p:extLst>
      <p:ext uri="{BB962C8B-B14F-4D97-AF65-F5344CB8AC3E}">
        <p14:creationId xmlns:p14="http://schemas.microsoft.com/office/powerpoint/2010/main" xmlns="" val="26407218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Managing the Risk of Employee Communication.</a:t>
            </a:r>
          </a:p>
        </p:txBody>
      </p:sp>
      <p:sp>
        <p:nvSpPr>
          <p:cNvPr id="4" name="Slide Number Placeholder 3"/>
          <p:cNvSpPr>
            <a:spLocks noGrp="1"/>
          </p:cNvSpPr>
          <p:nvPr>
            <p:ph type="sldNum" sz="quarter" idx="10"/>
          </p:nvPr>
        </p:nvSpPr>
        <p:spPr/>
        <p:txBody>
          <a:bodyPr/>
          <a:lstStyle/>
          <a:p>
            <a:fld id="{820FA73F-7123-429C-ACC0-1487F75FB114}" type="slidenum">
              <a:rPr lang="en-US" smtClean="0"/>
              <a:pPr/>
              <a:t>37</a:t>
            </a:fld>
            <a:endParaRPr lang="en-US" dirty="0"/>
          </a:p>
        </p:txBody>
      </p:sp>
    </p:spTree>
    <p:extLst>
      <p:ext uri="{BB962C8B-B14F-4D97-AF65-F5344CB8AC3E}">
        <p14:creationId xmlns:p14="http://schemas.microsoft.com/office/powerpoint/2010/main" xmlns="" val="18040919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Smart managers know SM comes with both benefits and costs.</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41</a:t>
            </a:fld>
            <a:endParaRPr lang="en-US" dirty="0"/>
          </a:p>
        </p:txBody>
      </p:sp>
    </p:spTree>
    <p:extLst>
      <p:ext uri="{BB962C8B-B14F-4D97-AF65-F5344CB8AC3E}">
        <p14:creationId xmlns:p14="http://schemas.microsoft.com/office/powerpoint/2010/main" xmlns="" val="32855206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Arial" panose="020B0604020202020204" pitchFamily="34" charset="0"/>
                <a:cs typeface="Arial" panose="020B0604020202020204" pitchFamily="34" charset="0"/>
              </a:rPr>
              <a:t>Social media means customers use all the vendor’s touch points they can find to craft their own relationships.</a:t>
            </a:r>
          </a:p>
        </p:txBody>
      </p:sp>
      <p:sp>
        <p:nvSpPr>
          <p:cNvPr id="4" name="Slide Number Placeholder 3"/>
          <p:cNvSpPr>
            <a:spLocks noGrp="1"/>
          </p:cNvSpPr>
          <p:nvPr>
            <p:ph type="sldNum" sz="quarter" idx="10"/>
          </p:nvPr>
        </p:nvSpPr>
        <p:spPr/>
        <p:txBody>
          <a:bodyPr/>
          <a:lstStyle/>
          <a:p>
            <a:fld id="{05A0283B-CD27-4F2F-9159-592311D7BDD0}" type="slidenum">
              <a:rPr lang="en-US" smtClean="0"/>
              <a:pPr/>
              <a:t>42</a:t>
            </a:fld>
            <a:endParaRPr lang="en-US" dirty="0"/>
          </a:p>
        </p:txBody>
      </p:sp>
    </p:spTree>
    <p:extLst>
      <p:ext uri="{BB962C8B-B14F-4D97-AF65-F5344CB8AC3E}">
        <p14:creationId xmlns:p14="http://schemas.microsoft.com/office/powerpoint/2010/main" xmlns="" val="1942445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Arial" panose="020B0604020202020204" pitchFamily="34" charset="0"/>
                <a:cs typeface="Arial" panose="020B0604020202020204" pitchFamily="34" charset="0"/>
              </a:rPr>
              <a:t>Goals.</a:t>
            </a:r>
          </a:p>
          <a:p>
            <a:pPr marL="171450" indent="-171450">
              <a:buFont typeface="Arial" panose="020B0604020202020204" pitchFamily="34" charset="0"/>
              <a:buChar char="•"/>
            </a:pPr>
            <a:r>
              <a:rPr lang="en-US" dirty="0" smtClean="0">
                <a:latin typeface="Arial" panose="020B0604020202020204" pitchFamily="34" charset="0"/>
                <a:cs typeface="Arial" panose="020B0604020202020204" pitchFamily="34" charset="0"/>
              </a:rPr>
              <a:t>Explore ethical questions about deception on business social networking sites.</a:t>
            </a:r>
          </a:p>
          <a:p>
            <a:pPr marL="171450" indent="-171450">
              <a:buFont typeface="Arial" panose="020B0604020202020204" pitchFamily="34" charset="0"/>
              <a:buChar char="•"/>
            </a:pPr>
            <a:r>
              <a:rPr lang="en-US" dirty="0" smtClean="0">
                <a:latin typeface="Arial" panose="020B0604020202020204" pitchFamily="34" charset="0"/>
                <a:cs typeface="Arial" panose="020B0604020202020204" pitchFamily="34" charset="0"/>
              </a:rPr>
              <a:t>Formulate ethical principles when creating or using social networks for business.</a:t>
            </a:r>
          </a:p>
          <a:p>
            <a:endParaRPr lang="en-US" dirty="0"/>
          </a:p>
        </p:txBody>
      </p:sp>
      <p:sp>
        <p:nvSpPr>
          <p:cNvPr id="4" name="Slide Number Placeholder 3"/>
          <p:cNvSpPr>
            <a:spLocks noGrp="1"/>
          </p:cNvSpPr>
          <p:nvPr>
            <p:ph type="sldNum" sz="quarter" idx="10"/>
          </p:nvPr>
        </p:nvSpPr>
        <p:spPr/>
        <p:txBody>
          <a:bodyPr/>
          <a:lstStyle/>
          <a:p>
            <a:fld id="{05A0283B-CD27-4F2F-9159-592311D7BDD0}" type="slidenum">
              <a:rPr lang="en-US" smtClean="0"/>
              <a:pPr/>
              <a:t>45</a:t>
            </a:fld>
            <a:endParaRPr lang="en-US" dirty="0"/>
          </a:p>
        </p:txBody>
      </p:sp>
    </p:spTree>
    <p:extLst>
      <p:ext uri="{BB962C8B-B14F-4D97-AF65-F5344CB8AC3E}">
        <p14:creationId xmlns:p14="http://schemas.microsoft.com/office/powerpoint/2010/main" xmlns="" val="32841987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Arial" panose="020B0604020202020204" pitchFamily="34" charset="0"/>
                <a:cs typeface="Arial" panose="020B0604020202020204" pitchFamily="34" charset="0"/>
              </a:rPr>
              <a:t>Goals</a:t>
            </a:r>
          </a:p>
          <a:p>
            <a:pPr marL="171450" indent="-171450">
              <a:buFont typeface="Arial" panose="020B0604020202020204" pitchFamily="34" charset="0"/>
              <a:buChar char="•"/>
            </a:pPr>
            <a:r>
              <a:rPr lang="en-US" sz="1200" b="0" i="0" u="none" strike="noStrike" kern="1200" baseline="0" dirty="0" smtClean="0">
                <a:solidFill>
                  <a:schemeClr val="tx1"/>
                </a:solidFill>
                <a:ea typeface="+mn-ea"/>
                <a:cs typeface="+mn-cs"/>
              </a:rPr>
              <a:t>Encourage students to think seriously about how their personal social media sites affect their job prospects.</a:t>
            </a:r>
          </a:p>
          <a:p>
            <a:pPr marL="171450" indent="-171450">
              <a:buFont typeface="Arial" panose="020B0604020202020204" pitchFamily="34" charset="0"/>
              <a:buChar char="•"/>
            </a:pPr>
            <a:r>
              <a:rPr lang="en-US" sz="1200" b="0" i="0" u="none" strike="noStrike" kern="1200" baseline="0" dirty="0" smtClean="0">
                <a:solidFill>
                  <a:schemeClr val="tx1"/>
                </a:solidFill>
                <a:ea typeface="+mn-ea"/>
                <a:cs typeface="+mn-cs"/>
              </a:rPr>
              <a:t>Provide criteria upon which students can evaluate their social media behavior.</a:t>
            </a:r>
          </a:p>
          <a:p>
            <a:pPr marL="171450" indent="-171450">
              <a:buFont typeface="Arial" panose="020B0604020202020204" pitchFamily="34" charset="0"/>
              <a:buChar char="•"/>
            </a:pPr>
            <a:r>
              <a:rPr lang="en-US" sz="1200" b="0" i="0" u="none" strike="noStrike" kern="1200" baseline="0" dirty="0" smtClean="0">
                <a:solidFill>
                  <a:schemeClr val="tx1"/>
                </a:solidFill>
                <a:ea typeface="+mn-ea"/>
                <a:cs typeface="+mn-cs"/>
              </a:rPr>
              <a:t>Underline the need for multiple, strong passwords, once again!</a:t>
            </a:r>
            <a:endParaRPr lang="en-US" dirty="0"/>
          </a:p>
        </p:txBody>
      </p:sp>
      <p:sp>
        <p:nvSpPr>
          <p:cNvPr id="4" name="Slide Number Placeholder 3"/>
          <p:cNvSpPr>
            <a:spLocks noGrp="1"/>
          </p:cNvSpPr>
          <p:nvPr>
            <p:ph type="sldNum" sz="quarter" idx="10"/>
          </p:nvPr>
        </p:nvSpPr>
        <p:spPr/>
        <p:txBody>
          <a:bodyPr/>
          <a:lstStyle/>
          <a:p>
            <a:fld id="{05A0283B-CD27-4F2F-9159-592311D7BDD0}" type="slidenum">
              <a:rPr lang="en-US" smtClean="0"/>
              <a:pPr/>
              <a:t>46</a:t>
            </a:fld>
            <a:endParaRPr lang="en-US" dirty="0"/>
          </a:p>
        </p:txBody>
      </p:sp>
    </p:spTree>
    <p:extLst>
      <p:ext uri="{BB962C8B-B14F-4D97-AF65-F5344CB8AC3E}">
        <p14:creationId xmlns:p14="http://schemas.microsoft.com/office/powerpoint/2010/main" xmlns="" val="11949600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Visit Torproject.org</a:t>
            </a:r>
            <a:r>
              <a:rPr lang="en-US" baseline="0" dirty="0" smtClean="0"/>
              <a:t> for information on </a:t>
            </a:r>
            <a:r>
              <a:rPr lang="en-US" sz="1200" dirty="0" smtClean="0"/>
              <a:t>virtual networks to mask IP address</a:t>
            </a:r>
            <a:endParaRPr lang="en-US" dirty="0"/>
          </a:p>
        </p:txBody>
      </p:sp>
      <p:sp>
        <p:nvSpPr>
          <p:cNvPr id="4" name="Slide Number Placeholder 3"/>
          <p:cNvSpPr>
            <a:spLocks noGrp="1"/>
          </p:cNvSpPr>
          <p:nvPr>
            <p:ph type="sldNum" sz="quarter" idx="10"/>
          </p:nvPr>
        </p:nvSpPr>
        <p:spPr/>
        <p:txBody>
          <a:bodyPr/>
          <a:lstStyle/>
          <a:p>
            <a:fld id="{05A0283B-CD27-4F2F-9159-592311D7BDD0}" type="slidenum">
              <a:rPr lang="en-US" smtClean="0"/>
              <a:pPr/>
              <a:t>47</a:t>
            </a:fld>
            <a:endParaRPr lang="en-US" dirty="0"/>
          </a:p>
        </p:txBody>
      </p:sp>
    </p:spTree>
    <p:extLst>
      <p:ext uri="{BB962C8B-B14F-4D97-AF65-F5344CB8AC3E}">
        <p14:creationId xmlns:p14="http://schemas.microsoft.com/office/powerpoint/2010/main" xmlns="" val="1682039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Best response to rapid technological change is to learn and understand underlying principles.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Focus on principles, conceptual frameworks, and models that will be useful to address the opportunities and risks of social media systems in early years of your professional career.</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The important question is what’s the purpose for having a social media presence? To be modern? To be hip? And do they have a social media strategy? Will using social media affect their bottom line?</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4</a:t>
            </a:fld>
            <a:endParaRPr lang="en-US" dirty="0"/>
          </a:p>
        </p:txBody>
      </p:sp>
    </p:spTree>
    <p:extLst>
      <p:ext uri="{BB962C8B-B14F-4D97-AF65-F5344CB8AC3E}">
        <p14:creationId xmlns:p14="http://schemas.microsoft.com/office/powerpoint/2010/main" xmlns="" val="233872932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Arial" panose="020B0604020202020204" pitchFamily="34" charset="0"/>
                <a:ea typeface="+mn-ea"/>
                <a:cs typeface="+mn-cs"/>
              </a:rPr>
              <a:t>Goals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Raise students’ attention to the need for and value of a personal brand.</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The guide in Chapter 8 discusses social recruiting and seeks to minimize damage; this guide seeks to maximize benefit. These are two different, and important, perspectives on personal use of SM.</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Explore the thin and hard-to-walk line between shameless personal advertising and authentic expressions of personal value.</a:t>
            </a:r>
          </a:p>
          <a:p>
            <a:pPr marL="171450" indent="-171450">
              <a:buFont typeface="Arial" panose="020B0604020202020204" pitchFamily="34" charset="0"/>
              <a:buChar char="•"/>
            </a:pPr>
            <a:endParaRPr lang="en-US" sz="1200" b="0" i="0" u="none" strike="noStrike" kern="1200" baseline="0" dirty="0" smtClean="0">
              <a:solidFill>
                <a:schemeClr val="tx1"/>
              </a:solidFill>
              <a:latin typeface="Arial" panose="020B0604020202020204" pitchFamily="34" charset="0"/>
              <a:ea typeface="+mn-ea"/>
              <a:cs typeface="+mn-cs"/>
            </a:endParaRPr>
          </a:p>
          <a:p>
            <a:r>
              <a:rPr lang="en-US" sz="1200" b="0" i="0" u="none" strike="noStrike" kern="1200" baseline="0" dirty="0" smtClean="0">
                <a:solidFill>
                  <a:schemeClr val="tx1"/>
                </a:solidFill>
                <a:latin typeface="Arial" panose="020B0604020202020204" pitchFamily="34" charset="0"/>
                <a:ea typeface="+mn-ea"/>
                <a:cs typeface="+mn-cs"/>
              </a:rPr>
              <a:t>Take a topic, say data security in the cloud, auditing cloud data sources, or some other topic of interest to the class and then search the Web for experts in that field during class.</a:t>
            </a:r>
            <a:endParaRPr lang="en-US" dirty="0"/>
          </a:p>
        </p:txBody>
      </p:sp>
      <p:sp>
        <p:nvSpPr>
          <p:cNvPr id="4" name="Slide Number Placeholder 3"/>
          <p:cNvSpPr>
            <a:spLocks noGrp="1"/>
          </p:cNvSpPr>
          <p:nvPr>
            <p:ph type="sldNum" sz="quarter" idx="10"/>
          </p:nvPr>
        </p:nvSpPr>
        <p:spPr/>
        <p:txBody>
          <a:bodyPr/>
          <a:lstStyle/>
          <a:p>
            <a:fld id="{2BB15292-66C3-4605-A52F-74374F165C12}" type="slidenum">
              <a:rPr lang="en-US" smtClean="0"/>
              <a:pPr/>
              <a:t>48</a:t>
            </a:fld>
            <a:endParaRPr lang="en-US" dirty="0"/>
          </a:p>
        </p:txBody>
      </p:sp>
    </p:spTree>
    <p:extLst>
      <p:ext uri="{BB962C8B-B14F-4D97-AF65-F5344CB8AC3E}">
        <p14:creationId xmlns:p14="http://schemas.microsoft.com/office/powerpoint/2010/main" xmlns="" val="41648417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Slide Image Placeholder 1"/>
          <p:cNvSpPr>
            <a:spLocks noGrp="1" noRot="1" noChangeAspect="1"/>
          </p:cNvSpPr>
          <p:nvPr>
            <p:ph type="sldImg"/>
          </p:nvPr>
        </p:nvSpPr>
        <p:spPr>
          <a:ln/>
        </p:spPr>
      </p:sp>
      <p:sp>
        <p:nvSpPr>
          <p:cNvPr id="75778" name="Notes Placeholder 2"/>
          <p:cNvSpPr>
            <a:spLocks noGrp="1"/>
          </p:cNvSpPr>
          <p:nvPr>
            <p:ph type="body" idx="1"/>
          </p:nvPr>
        </p:nvSpPr>
        <p:spPr>
          <a:noFill/>
          <a:ln/>
        </p:spPr>
        <p:txBody>
          <a:bodyPr/>
          <a:lstStyle/>
          <a:p>
            <a:pPr defTabSz="965200"/>
            <a:r>
              <a:rPr lang="en-US" dirty="0" smtClean="0">
                <a:solidFill>
                  <a:schemeClr val="bg1"/>
                </a:solidFill>
                <a:latin typeface="Arial" panose="020B0604020202020204" pitchFamily="34" charset="0"/>
                <a:cs typeface="Arial" panose="020B0604020202020204" pitchFamily="34" charset="0"/>
              </a:rPr>
              <a:t>GOAL:</a:t>
            </a:r>
          </a:p>
          <a:p>
            <a:pPr marL="171450" indent="-171450" defTabSz="965200">
              <a:buFont typeface="Arial" panose="020B0604020202020204" pitchFamily="34" charset="0"/>
              <a:buChar char="•"/>
            </a:pPr>
            <a:r>
              <a:rPr lang="en-US" dirty="0" smtClean="0">
                <a:solidFill>
                  <a:schemeClr val="bg1"/>
                </a:solidFill>
                <a:latin typeface="Arial" panose="020B0604020202020204" pitchFamily="34" charset="0"/>
                <a:cs typeface="Arial" panose="020B0604020202020204" pitchFamily="34" charset="0"/>
              </a:rPr>
              <a:t>Use</a:t>
            </a:r>
            <a:r>
              <a:rPr lang="en-US" baseline="0" dirty="0" smtClean="0">
                <a:solidFill>
                  <a:schemeClr val="bg1"/>
                </a:solidFill>
                <a:latin typeface="Arial" panose="020B0604020202020204" pitchFamily="34" charset="0"/>
                <a:cs typeface="Arial" panose="020B0604020202020204" pitchFamily="34" charset="0"/>
              </a:rPr>
              <a:t> case questions to g</a:t>
            </a:r>
            <a:r>
              <a:rPr lang="en-US" dirty="0" smtClean="0">
                <a:solidFill>
                  <a:schemeClr val="bg1"/>
                </a:solidFill>
                <a:latin typeface="Arial" panose="020B0604020202020204" pitchFamily="34" charset="0"/>
                <a:cs typeface="Arial" panose="020B0604020202020204" pitchFamily="34" charset="0"/>
              </a:rPr>
              <a:t>et student to think of ways to use social media.</a:t>
            </a:r>
          </a:p>
        </p:txBody>
      </p:sp>
      <p:sp>
        <p:nvSpPr>
          <p:cNvPr id="75779" name="Slide Number Placeholder 3"/>
          <p:cNvSpPr>
            <a:spLocks noGrp="1"/>
          </p:cNvSpPr>
          <p:nvPr>
            <p:ph type="sldNum" sz="quarter" idx="5"/>
          </p:nvPr>
        </p:nvSpPr>
        <p:spPr>
          <a:noFill/>
        </p:spPr>
        <p:txBody>
          <a:bodyPr/>
          <a:lstStyle/>
          <a:p>
            <a:fld id="{31949C6B-B1A8-4EC8-B602-BB093F377438}" type="slidenum">
              <a:rPr lang="en-US" smtClean="0">
                <a:cs typeface="Arial" charset="0"/>
              </a:rPr>
              <a:pPr/>
              <a:t>50</a:t>
            </a:fld>
            <a:endParaRPr lang="en-US" dirty="0" smtClean="0">
              <a:cs typeface="Arial" charset="0"/>
            </a:endParaRPr>
          </a:p>
        </p:txBody>
      </p:sp>
    </p:spTree>
    <p:extLst>
      <p:ext uri="{BB962C8B-B14F-4D97-AF65-F5344CB8AC3E}">
        <p14:creationId xmlns:p14="http://schemas.microsoft.com/office/powerpoint/2010/main" xmlns="" val="1697190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5A0283B-CD27-4F2F-9159-592311D7BDD0}" type="slidenum">
              <a:rPr lang="en-US" smtClean="0"/>
              <a:pPr/>
              <a:t>5</a:t>
            </a:fld>
            <a:endParaRPr lang="en-US" dirty="0"/>
          </a:p>
        </p:txBody>
      </p:sp>
    </p:spTree>
    <p:extLst>
      <p:ext uri="{BB962C8B-B14F-4D97-AF65-F5344CB8AC3E}">
        <p14:creationId xmlns:p14="http://schemas.microsoft.com/office/powerpoint/2010/main" xmlns="" val="658728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latin typeface="Arial" panose="020B0604020202020204" pitchFamily="34" charset="0"/>
                <a:cs typeface="Arial" panose="020B0604020202020204" pitchFamily="34" charset="0"/>
              </a:rPr>
              <a:t>Focus on MIS portion of diagram by discussing SMIS and how they contribute to organizational strategy.</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Social media is a convergence of many disciplines.</a:t>
            </a:r>
            <a:endParaRPr lang="en-US"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5A0283B-CD27-4F2F-9159-592311D7BDD0}" type="slidenum">
              <a:rPr lang="en-US" smtClean="0"/>
              <a:pPr/>
              <a:t>6</a:t>
            </a:fld>
            <a:endParaRPr lang="en-US" dirty="0"/>
          </a:p>
        </p:txBody>
      </p:sp>
    </p:spTree>
    <p:extLst>
      <p:ext uri="{BB962C8B-B14F-4D97-AF65-F5344CB8AC3E}">
        <p14:creationId xmlns:p14="http://schemas.microsoft.com/office/powerpoint/2010/main" xmlns="" val="10338955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73+% of people with Internet access use SM, and 40% access SM via their mobile phones.</a:t>
            </a:r>
          </a:p>
          <a:p>
            <a:r>
              <a:rPr lang="en-IN" sz="1200" kern="1200" dirty="0" smtClean="0">
                <a:solidFill>
                  <a:schemeClr val="tx1"/>
                </a:solidFill>
                <a:effectLst/>
                <a:latin typeface="Arial" panose="020B0604020202020204" pitchFamily="34" charset="0"/>
                <a:ea typeface="+mn-ea"/>
                <a:cs typeface="+mn-cs"/>
              </a:rPr>
              <a:t>77% of Fortune 500 companies maintain active Twitter accounts; 70% Facebook pages, 69% YouTube accounts.</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7</a:t>
            </a:fld>
            <a:endParaRPr lang="en-US" dirty="0"/>
          </a:p>
        </p:txBody>
      </p:sp>
    </p:spTree>
    <p:extLst>
      <p:ext uri="{BB962C8B-B14F-4D97-AF65-F5344CB8AC3E}">
        <p14:creationId xmlns:p14="http://schemas.microsoft.com/office/powerpoint/2010/main" xmlns="" val="27392367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IN" sz="1200" kern="1200" dirty="0" smtClean="0">
                <a:solidFill>
                  <a:schemeClr val="tx1"/>
                </a:solidFill>
                <a:effectLst/>
                <a:latin typeface="Arial" panose="020B0604020202020204" pitchFamily="34" charset="0"/>
                <a:ea typeface="+mn-ea"/>
                <a:cs typeface="+mn-cs"/>
              </a:rPr>
              <a:t>Over 73% of people with Internet access use SM, and 40% access SM via mobile phones.</a:t>
            </a:r>
          </a:p>
          <a:p>
            <a:pPr marL="171450" indent="-171450">
              <a:buFont typeface="Arial" panose="020B0604020202020204" pitchFamily="34" charset="0"/>
              <a:buChar char="•"/>
            </a:pPr>
            <a:r>
              <a:rPr lang="en-US" dirty="0" smtClean="0"/>
              <a:t>68% of Pinterest users are female. 80% LinkedIn</a:t>
            </a:r>
            <a:r>
              <a:rPr lang="en-US" baseline="0" dirty="0" smtClean="0"/>
              <a:t> </a:t>
            </a:r>
            <a:r>
              <a:rPr lang="en-US" dirty="0" smtClean="0"/>
              <a:t>users are 35 or older.</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Companies hire staff to maintain their SM presence, promote their products, build relationships, and manage their image. Depending on how organizations want to use SM, they can be users, providers, or both.</a:t>
            </a:r>
            <a:endParaRPr lang="en-US" dirty="0"/>
          </a:p>
        </p:txBody>
      </p:sp>
      <p:sp>
        <p:nvSpPr>
          <p:cNvPr id="4" name="Slide Number Placeholder 3"/>
          <p:cNvSpPr>
            <a:spLocks noGrp="1"/>
          </p:cNvSpPr>
          <p:nvPr>
            <p:ph type="sldNum" sz="quarter" idx="10"/>
          </p:nvPr>
        </p:nvSpPr>
        <p:spPr/>
        <p:txBody>
          <a:bodyPr/>
          <a:lstStyle/>
          <a:p>
            <a:fld id="{820FA73F-7123-429C-ACC0-1487F75FB114}" type="slidenum">
              <a:rPr lang="en-US" smtClean="0"/>
              <a:pPr/>
              <a:t>8</a:t>
            </a:fld>
            <a:endParaRPr lang="en-US" dirty="0"/>
          </a:p>
        </p:txBody>
      </p:sp>
    </p:spTree>
    <p:extLst>
      <p:ext uri="{BB962C8B-B14F-4D97-AF65-F5344CB8AC3E}">
        <p14:creationId xmlns:p14="http://schemas.microsoft.com/office/powerpoint/2010/main" xmlns="" val="33348731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lstStyle/>
          <a:p>
            <a:pPr marL="181240" indent="-181240">
              <a:buFont typeface="Arial" pitchFamily="34" charset="0"/>
              <a:buChar char="•"/>
              <a:defRPr/>
            </a:pPr>
            <a:r>
              <a:rPr lang="en-US" dirty="0" smtClean="0"/>
              <a:t>Community A - </a:t>
            </a:r>
            <a:r>
              <a:rPr lang="en-US" dirty="0"/>
              <a:t>first-tier </a:t>
            </a:r>
            <a:r>
              <a:rPr lang="en-US" dirty="0" smtClean="0"/>
              <a:t>community of users</a:t>
            </a:r>
            <a:r>
              <a:rPr lang="en-US" baseline="0" dirty="0" smtClean="0"/>
              <a:t> with</a:t>
            </a:r>
            <a:r>
              <a:rPr lang="en-US" dirty="0" smtClean="0"/>
              <a:t> </a:t>
            </a:r>
            <a:r>
              <a:rPr lang="en-US" dirty="0"/>
              <a:t>direct relationship to </a:t>
            </a:r>
            <a:r>
              <a:rPr lang="en-US" dirty="0" smtClean="0"/>
              <a:t>the </a:t>
            </a:r>
            <a:r>
              <a:rPr lang="en-US" dirty="0"/>
              <a:t>site.  User </a:t>
            </a:r>
            <a:r>
              <a:rPr lang="en-US" dirty="0" smtClean="0"/>
              <a:t>1 </a:t>
            </a:r>
            <a:r>
              <a:rPr lang="en-US" dirty="0"/>
              <a:t>belongs to three </a:t>
            </a:r>
            <a:r>
              <a:rPr lang="en-US" dirty="0" smtClean="0"/>
              <a:t>communities — </a:t>
            </a:r>
            <a:r>
              <a:rPr lang="en-US" dirty="0"/>
              <a:t>A, B, and </a:t>
            </a:r>
            <a:r>
              <a:rPr lang="en-US" dirty="0" smtClean="0"/>
              <a:t>C.  </a:t>
            </a:r>
            <a:endParaRPr lang="en-US" dirty="0"/>
          </a:p>
          <a:p>
            <a:pPr marL="181240" indent="-181240">
              <a:buFont typeface="Arial" pitchFamily="34" charset="0"/>
              <a:buChar char="•"/>
              <a:defRPr/>
            </a:pPr>
            <a:r>
              <a:rPr lang="en-US" dirty="0" smtClean="0"/>
              <a:t>Communities B–E - second-tier communities</a:t>
            </a:r>
            <a:r>
              <a:rPr lang="en-US" baseline="0" dirty="0" smtClean="0"/>
              <a:t> </a:t>
            </a:r>
            <a:r>
              <a:rPr lang="en-US" dirty="0" smtClean="0"/>
              <a:t>intermediated </a:t>
            </a:r>
            <a:r>
              <a:rPr lang="en-US" dirty="0"/>
              <a:t>by a first-tier user.  </a:t>
            </a:r>
          </a:p>
          <a:p>
            <a:pPr marL="181240" indent="-181240">
              <a:buFont typeface="Arial" pitchFamily="34" charset="0"/>
              <a:buChar char="•"/>
              <a:defRPr/>
            </a:pPr>
            <a:r>
              <a:rPr lang="en-US" dirty="0" smtClean="0"/>
              <a:t>Number </a:t>
            </a:r>
            <a:r>
              <a:rPr lang="en-US" dirty="0"/>
              <a:t>of second and </a:t>
            </a:r>
            <a:r>
              <a:rPr lang="en-US" dirty="0" smtClean="0"/>
              <a:t>higher </a:t>
            </a:r>
            <a:r>
              <a:rPr lang="en-US" dirty="0"/>
              <a:t>tier community members grows </a:t>
            </a:r>
            <a:r>
              <a:rPr lang="en-US" dirty="0" smtClean="0"/>
              <a:t>exponentially.</a:t>
            </a:r>
            <a:endParaRPr lang="en-US" dirty="0">
              <a:solidFill>
                <a:srgbClr val="FF0000"/>
              </a:solidFill>
            </a:endParaRPr>
          </a:p>
          <a:p>
            <a:pPr marL="171450" indent="-171450">
              <a:buFont typeface="Arial" pitchFamily="34" charset="0"/>
              <a:buChar char="•"/>
              <a:defRPr/>
            </a:pPr>
            <a:r>
              <a:rPr lang="en-US" dirty="0" smtClean="0">
                <a:solidFill>
                  <a:srgbClr val="FF0000"/>
                </a:solidFill>
              </a:rPr>
              <a:t>Exponential </a:t>
            </a:r>
            <a:r>
              <a:rPr lang="en-US" dirty="0">
                <a:solidFill>
                  <a:srgbClr val="FF0000"/>
                </a:solidFill>
              </a:rPr>
              <a:t>nature </a:t>
            </a:r>
            <a:r>
              <a:rPr lang="en-US" dirty="0" smtClean="0">
                <a:solidFill>
                  <a:srgbClr val="FF0000"/>
                </a:solidFill>
              </a:rPr>
              <a:t>of relationships </a:t>
            </a:r>
            <a:r>
              <a:rPr lang="en-US" dirty="0">
                <a:solidFill>
                  <a:srgbClr val="FF0000"/>
                </a:solidFill>
              </a:rPr>
              <a:t>offers sponsoring organizations both a blessing and a curse.</a:t>
            </a:r>
          </a:p>
          <a:p>
            <a:pPr marL="171450" indent="-171450">
              <a:buFont typeface="Arial" pitchFamily="34" charset="0"/>
              <a:buChar char="•"/>
              <a:defRPr/>
            </a:pPr>
            <a:r>
              <a:rPr lang="en-US" dirty="0">
                <a:solidFill>
                  <a:srgbClr val="FF0000"/>
                </a:solidFill>
              </a:rPr>
              <a:t>If </a:t>
            </a:r>
            <a:r>
              <a:rPr lang="en-US" dirty="0" smtClean="0">
                <a:solidFill>
                  <a:srgbClr val="FF0000"/>
                </a:solidFill>
              </a:rPr>
              <a:t>social </a:t>
            </a:r>
            <a:r>
              <a:rPr lang="en-US" dirty="0">
                <a:solidFill>
                  <a:srgbClr val="FF0000"/>
                </a:solidFill>
              </a:rPr>
              <a:t>media site </a:t>
            </a:r>
            <a:r>
              <a:rPr lang="en-US" dirty="0" smtClean="0">
                <a:solidFill>
                  <a:srgbClr val="FF0000"/>
                </a:solidFill>
              </a:rPr>
              <a:t>wants </a:t>
            </a:r>
            <a:r>
              <a:rPr lang="en-US" dirty="0">
                <a:solidFill>
                  <a:srgbClr val="FF0000"/>
                </a:solidFill>
              </a:rPr>
              <a:t>pure publicity, </a:t>
            </a:r>
            <a:r>
              <a:rPr lang="en-US" dirty="0" smtClean="0">
                <a:solidFill>
                  <a:srgbClr val="FF0000"/>
                </a:solidFill>
              </a:rPr>
              <a:t>will</a:t>
            </a:r>
            <a:r>
              <a:rPr lang="en-US" baseline="0" dirty="0" smtClean="0">
                <a:solidFill>
                  <a:srgbClr val="FF0000"/>
                </a:solidFill>
              </a:rPr>
              <a:t> need</a:t>
            </a:r>
            <a:r>
              <a:rPr lang="en-US" dirty="0" smtClean="0">
                <a:solidFill>
                  <a:srgbClr val="FF0000"/>
                </a:solidFill>
              </a:rPr>
              <a:t> viral hook to relate </a:t>
            </a:r>
            <a:r>
              <a:rPr lang="en-US" dirty="0">
                <a:solidFill>
                  <a:srgbClr val="FF0000"/>
                </a:solidFill>
              </a:rPr>
              <a:t>to as </a:t>
            </a:r>
            <a:r>
              <a:rPr lang="en-US" dirty="0" smtClean="0">
                <a:solidFill>
                  <a:srgbClr val="FF0000"/>
                </a:solidFill>
              </a:rPr>
              <a:t>many </a:t>
            </a:r>
            <a:r>
              <a:rPr lang="en-US" dirty="0">
                <a:solidFill>
                  <a:srgbClr val="FF0000"/>
                </a:solidFill>
              </a:rPr>
              <a:t>communities as </a:t>
            </a:r>
            <a:r>
              <a:rPr lang="en-US" dirty="0" smtClean="0">
                <a:solidFill>
                  <a:srgbClr val="FF0000"/>
                </a:solidFill>
              </a:rPr>
              <a:t>possible.</a:t>
            </a:r>
            <a:endParaRPr lang="en-US" dirty="0">
              <a:solidFill>
                <a:srgbClr val="FF0000"/>
              </a:solidFill>
            </a:endParaRPr>
          </a:p>
        </p:txBody>
      </p:sp>
      <p:sp>
        <p:nvSpPr>
          <p:cNvPr id="21507" name="Slide Number Placeholder 3"/>
          <p:cNvSpPr>
            <a:spLocks noGrp="1"/>
          </p:cNvSpPr>
          <p:nvPr>
            <p:ph type="sldNum" sz="quarter" idx="5"/>
          </p:nvPr>
        </p:nvSpPr>
        <p:spPr>
          <a:noFill/>
        </p:spPr>
        <p:txBody>
          <a:bodyPr/>
          <a:lstStyle/>
          <a:p>
            <a:fld id="{4114FE0D-A845-4A48-9699-F07375287890}" type="slidenum">
              <a:rPr lang="en-US" smtClean="0">
                <a:cs typeface="Arial" charset="0"/>
              </a:rPr>
              <a:pPr/>
              <a:t>9</a:t>
            </a:fld>
            <a:endParaRPr lang="en-US" dirty="0" smtClean="0">
              <a:cs typeface="Arial" charset="0"/>
            </a:endParaRPr>
          </a:p>
        </p:txBody>
      </p:sp>
    </p:spTree>
    <p:extLst>
      <p:ext uri="{BB962C8B-B14F-4D97-AF65-F5344CB8AC3E}">
        <p14:creationId xmlns:p14="http://schemas.microsoft.com/office/powerpoint/2010/main" xmlns="" val="3616001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3 Slide">
    <p:bg>
      <p:bgPr>
        <a:solidFill>
          <a:srgbClr val="F2F2F2"/>
        </a:solidFill>
        <a:effectLst/>
      </p:bgPr>
    </p:bg>
    <p:spTree>
      <p:nvGrpSpPr>
        <p:cNvPr id="1" name=""/>
        <p:cNvGrpSpPr/>
        <p:nvPr/>
      </p:nvGrpSpPr>
      <p:grpSpPr>
        <a:xfrm>
          <a:off x="0" y="0"/>
          <a:ext cx="0" cy="0"/>
          <a:chOff x="0" y="0"/>
          <a:chExt cx="0" cy="0"/>
        </a:xfrm>
      </p:grpSpPr>
      <p:sp>
        <p:nvSpPr>
          <p:cNvPr id="13" name="Rectangle 3"/>
          <p:cNvSpPr>
            <a:spLocks noGrp="1" noChangeArrowheads="1"/>
          </p:cNvSpPr>
          <p:nvPr>
            <p:ph type="subTitle" idx="1" hasCustomPrompt="1"/>
          </p:nvPr>
        </p:nvSpPr>
        <p:spPr>
          <a:xfrm>
            <a:off x="1828800" y="3886200"/>
            <a:ext cx="8737600" cy="1219200"/>
          </a:xfrm>
          <a:solidFill>
            <a:srgbClr val="FFFAFA"/>
          </a:solidFill>
          <a:ln w="25400">
            <a:solidFill>
              <a:schemeClr val="accent1"/>
            </a:solidFill>
          </a:ln>
        </p:spPr>
        <p:txBody>
          <a:bodyPr anchor="ctr"/>
          <a:lstStyle>
            <a:lvl1pPr marL="0" marR="0" indent="0" algn="ctr" defTabSz="914400" rtl="0" eaLnBrk="1" fontAlgn="base" latinLnBrk="0" hangingPunct="1">
              <a:lnSpc>
                <a:spcPct val="100000"/>
              </a:lnSpc>
              <a:spcBef>
                <a:spcPct val="20000"/>
              </a:spcBef>
              <a:spcAft>
                <a:spcPct val="0"/>
              </a:spcAft>
              <a:buClr>
                <a:schemeClr val="accent1"/>
              </a:buClr>
              <a:buSzPct val="65000"/>
              <a:buFont typeface="Arial" pitchFamily="34" charset="0"/>
              <a:buNone/>
              <a:tabLst/>
              <a:defRPr sz="4400">
                <a:solidFill>
                  <a:schemeClr val="tx1"/>
                </a:solidFill>
                <a:latin typeface="Arial" pitchFamily="34" charset="0"/>
                <a:ea typeface="Verdana" pitchFamily="34" charset="0"/>
                <a:cs typeface="Arial" pitchFamily="34" charset="0"/>
              </a:defRPr>
            </a:lvl1pPr>
          </a:lstStyle>
          <a:p>
            <a:r>
              <a:rPr lang="en-US" dirty="0" smtClean="0"/>
              <a:t>Click To Edit Master Subtitle Style</a:t>
            </a:r>
          </a:p>
        </p:txBody>
      </p:sp>
      <p:sp>
        <p:nvSpPr>
          <p:cNvPr id="10" name="Title 9"/>
          <p:cNvSpPr>
            <a:spLocks noGrp="1"/>
          </p:cNvSpPr>
          <p:nvPr>
            <p:ph type="title" hasCustomPrompt="1"/>
          </p:nvPr>
        </p:nvSpPr>
        <p:spPr>
          <a:xfrm>
            <a:off x="3666436" y="1524000"/>
            <a:ext cx="4920974" cy="1905000"/>
          </a:xfrm>
          <a:solidFill>
            <a:schemeClr val="bg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a:lstStyle>
            <a:lvl1pPr algn="ctr" rtl="0" eaLnBrk="0" fontAlgn="base" hangingPunct="0">
              <a:spcBef>
                <a:spcPct val="0"/>
              </a:spcBef>
              <a:spcAft>
                <a:spcPct val="0"/>
              </a:spcAft>
              <a:defRPr lang="en-US" sz="4800" b="0" kern="1200" dirty="0">
                <a:solidFill>
                  <a:schemeClr val="tx1"/>
                </a:solidFill>
                <a:latin typeface="Arial" pitchFamily="34" charset="0"/>
                <a:ea typeface="Verdana" pitchFamily="34" charset="0"/>
                <a:cs typeface="Arial" pitchFamily="34" charset="0"/>
              </a:defRPr>
            </a:lvl1pPr>
          </a:lstStyle>
          <a:p>
            <a:r>
              <a:rPr lang="en-US" dirty="0" smtClean="0"/>
              <a:t>Click To Edit Master Title Style</a:t>
            </a:r>
            <a:endParaRPr lang="en-US" dirty="0"/>
          </a:p>
        </p:txBody>
      </p:sp>
      <p:sp>
        <p:nvSpPr>
          <p:cNvPr id="4" name="Footer Placeholder 4"/>
          <p:cNvSpPr>
            <a:spLocks noGrp="1"/>
          </p:cNvSpPr>
          <p:nvPr>
            <p:ph type="ftr" sz="quarter" idx="10"/>
          </p:nvPr>
        </p:nvSpPr>
        <p:spPr>
          <a:xfrm>
            <a:off x="1977723" y="6248400"/>
            <a:ext cx="8229600" cy="304800"/>
          </a:xfrm>
        </p:spPr>
        <p:txBody>
          <a:bodyPr/>
          <a:lstStyle>
            <a:lvl1pPr>
              <a:defRPr>
                <a:latin typeface="Arial" panose="020B0604020202020204" pitchFamily="34" charset="0"/>
                <a:cs typeface="Arial" panose="020B0604020202020204" pitchFamily="34" charset="0"/>
              </a:defRPr>
            </a:lvl1pPr>
          </a:lstStyle>
          <a:p>
            <a:r>
              <a:rPr lang="en-US" smtClean="0"/>
              <a:t>Copyright © 2017 Pearson Education, Inc. </a:t>
            </a:r>
            <a:endParaRPr lang="en-US" dirty="0"/>
          </a:p>
        </p:txBody>
      </p:sp>
    </p:spTree>
    <p:extLst>
      <p:ext uri="{BB962C8B-B14F-4D97-AF65-F5344CB8AC3E}">
        <p14:creationId xmlns:p14="http://schemas.microsoft.com/office/powerpoint/2010/main" xmlns="" val="200425407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26438" y="365759"/>
            <a:ext cx="10515600" cy="1097280"/>
          </a:xfrm>
          <a:solidFill>
            <a:srgbClr val="FAF1BC"/>
          </a:solidFill>
          <a:ln w="12700">
            <a:solidFill>
              <a:schemeClr val="tx1"/>
            </a:solidFill>
          </a:ln>
        </p:spPr>
        <p:txBody>
          <a:bodyPr anchor="ctr"/>
          <a:lstStyle>
            <a:lvl1pPr>
              <a:defRPr lang="en-US" dirty="0"/>
            </a:lvl1pPr>
          </a:lstStyle>
          <a:p>
            <a:pPr lvl="0"/>
            <a:r>
              <a:rPr lang="en-US" dirty="0" smtClean="0"/>
              <a:t>Click To Edit Master Title Style</a:t>
            </a:r>
            <a:endParaRPr lang="en-US" dirty="0"/>
          </a:p>
        </p:txBody>
      </p:sp>
      <p:sp>
        <p:nvSpPr>
          <p:cNvPr id="4" name="Footer Placeholder 4"/>
          <p:cNvSpPr>
            <a:spLocks noGrp="1"/>
          </p:cNvSpPr>
          <p:nvPr>
            <p:ph type="ftr" sz="quarter" idx="10"/>
          </p:nvPr>
        </p:nvSpPr>
        <p:spPr>
          <a:xfrm>
            <a:off x="199097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 </a:t>
            </a:r>
          </a:p>
        </p:txBody>
      </p:sp>
      <p:sp>
        <p:nvSpPr>
          <p:cNvPr id="5" name="Text Placeholder 2"/>
          <p:cNvSpPr>
            <a:spLocks noGrp="1"/>
          </p:cNvSpPr>
          <p:nvPr>
            <p:ph idx="1"/>
          </p:nvPr>
        </p:nvSpPr>
        <p:spPr bwMode="auto">
          <a:xfrm>
            <a:off x="772583" y="1559615"/>
            <a:ext cx="10515600" cy="3979793"/>
          </a:xfrm>
          <a:prstGeom prst="rect">
            <a:avLst/>
          </a:prstGeom>
          <a:solidFill>
            <a:srgbClr val="FFFFFF"/>
          </a:solidFill>
          <a:ln>
            <a:noFill/>
          </a:ln>
          <a:extLst/>
        </p:spPr>
        <p:txBody>
          <a:bodyPr vert="horz" wrap="square" lIns="91440" tIns="45720" rIns="91440" bIns="45720" numCol="1" anchor="t" anchorCtr="0" compatLnSpc="1">
            <a:prstTxWarp prst="textNoShape">
              <a:avLst/>
            </a:prstTxWarp>
          </a:bodyPr>
          <a:lstStyle>
            <a:lvl1pPr marL="228600" indent="-228600">
              <a:buFont typeface="Arial" pitchFamily="34" charset="0"/>
              <a:buChar char="•"/>
              <a:tabLst/>
              <a:defRPr/>
            </a:lvl1pPr>
            <a:lvl2pPr marL="463550" indent="-238125">
              <a:buClr>
                <a:srgbClr val="000A1E"/>
              </a:buClr>
              <a:buFont typeface="Arial" pitchFamily="34" charset="0"/>
              <a:buChar char="•"/>
              <a:defRPr/>
            </a:lvl2pPr>
            <a:lvl3pPr marL="622300" indent="-277813">
              <a:buClr>
                <a:srgbClr val="000A1E"/>
              </a:buClr>
              <a:buFont typeface="Arial" panose="020B0604020202020204" pitchFamily="34" charset="0"/>
              <a:buChar char="–"/>
              <a:tabLst/>
              <a:defRPr/>
            </a:lvl3pPr>
            <a:lvl4pPr marL="1087438" indent="-346075">
              <a:buClr>
                <a:srgbClr val="000A1E"/>
              </a:buClr>
              <a:buFont typeface="Wingdings" pitchFamily="2" charset="2"/>
              <a:buChar char="Ø"/>
              <a:defRPr/>
            </a:lvl4pPr>
            <a:lvl5pPr marL="1316038" indent="-346075">
              <a:buClr>
                <a:srgbClr val="000A1E"/>
              </a:buClr>
              <a:buFont typeface="Courier New" pitchFamily="49" charset="0"/>
              <a:buChar char="o"/>
              <a:defRPr/>
            </a:lvl5pPr>
          </a:lstStyle>
          <a:p>
            <a:pPr lvl="0"/>
            <a:r>
              <a:rPr lang="en-US" dirty="0" smtClean="0"/>
              <a:t>Click to edit Master text styles</a:t>
            </a:r>
          </a:p>
          <a:p>
            <a:pPr lvl="2"/>
            <a:r>
              <a:rPr lang="en-US" dirty="0" smtClean="0"/>
              <a:t>Second level</a:t>
            </a:r>
          </a:p>
          <a:p>
            <a:pPr lvl="3"/>
            <a:r>
              <a:rPr lang="en-US" dirty="0" smtClean="0"/>
              <a:t>Third level</a:t>
            </a:r>
          </a:p>
        </p:txBody>
      </p:sp>
      <p:sp>
        <p:nvSpPr>
          <p:cNvPr id="3" name="TextBox 2"/>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8-</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380039650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44641" y="365126"/>
            <a:ext cx="10515600" cy="1097280"/>
          </a:xfrm>
          <a:solidFill>
            <a:srgbClr val="FAF1BC"/>
          </a:solidFill>
          <a:ln w="12700">
            <a:solidFill>
              <a:schemeClr val="tx1"/>
            </a:solidFill>
          </a:ln>
        </p:spPr>
        <p:txBody>
          <a:bodyPr anchor="ctr"/>
          <a:lstStyle>
            <a:lvl1pPr>
              <a:defRPr lang="en-US" dirty="0"/>
            </a:lvl1pPr>
          </a:lstStyle>
          <a:p>
            <a:pPr lvl="0"/>
            <a:r>
              <a:rPr lang="en-US" dirty="0" smtClean="0"/>
              <a:t>Click To Edit Master Title Style</a:t>
            </a:r>
            <a:endParaRPr lang="en-US" dirty="0"/>
          </a:p>
        </p:txBody>
      </p:sp>
      <p:sp>
        <p:nvSpPr>
          <p:cNvPr id="3" name="Footer Placeholder 4"/>
          <p:cNvSpPr>
            <a:spLocks noGrp="1"/>
          </p:cNvSpPr>
          <p:nvPr>
            <p:ph type="ftr" sz="quarter" idx="10"/>
          </p:nvPr>
        </p:nvSpPr>
        <p:spPr>
          <a:xfrm>
            <a:off x="199097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 </a:t>
            </a:r>
          </a:p>
        </p:txBody>
      </p:sp>
      <p:sp>
        <p:nvSpPr>
          <p:cNvPr id="4" name="TextBox 3"/>
          <p:cNvSpPr txBox="1"/>
          <p:nvPr/>
        </p:nvSpPr>
        <p:spPr>
          <a:xfrm>
            <a:off x="10160000" y="6248401"/>
            <a:ext cx="1219200" cy="307777"/>
          </a:xfrm>
          <a:prstGeom prst="rect">
            <a:avLst/>
          </a:prstGeom>
          <a:noFill/>
        </p:spPr>
        <p:txBody>
          <a:bodyPr wrap="square" rtlCol="0">
            <a:spAutoFit/>
          </a:bodyPr>
          <a:lstStyle/>
          <a:p>
            <a:pPr algn="r"/>
            <a:r>
              <a:rPr lang="en-US" sz="1400" baseline="0" dirty="0" smtClean="0">
                <a:latin typeface="Arial" panose="020B0604020202020204" pitchFamily="34" charset="0"/>
                <a:cs typeface="Arial" panose="020B0604020202020204" pitchFamily="34" charset="0"/>
              </a:rPr>
              <a:t>8-</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150831946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Comparison">
    <p:bg>
      <p:bgPr>
        <a:solidFill>
          <a:srgbClr val="F2F2F2"/>
        </a:solidFill>
        <a:effectLst/>
      </p:bgPr>
    </p:bg>
    <p:spTree>
      <p:nvGrpSpPr>
        <p:cNvPr id="1" name=""/>
        <p:cNvGrpSpPr/>
        <p:nvPr/>
      </p:nvGrpSpPr>
      <p:grpSpPr>
        <a:xfrm>
          <a:off x="0" y="0"/>
          <a:ext cx="0" cy="0"/>
          <a:chOff x="0" y="0"/>
          <a:chExt cx="0" cy="0"/>
        </a:xfrm>
      </p:grpSpPr>
      <p:sp>
        <p:nvSpPr>
          <p:cNvPr id="10" name="Footer Placeholder 4"/>
          <p:cNvSpPr>
            <a:spLocks noGrp="1"/>
          </p:cNvSpPr>
          <p:nvPr>
            <p:ph type="ftr" sz="quarter" idx="10"/>
          </p:nvPr>
        </p:nvSpPr>
        <p:spPr>
          <a:xfrm>
            <a:off x="2005492" y="6248400"/>
            <a:ext cx="8229600" cy="304800"/>
          </a:xfrm>
        </p:spPr>
        <p:txBody>
          <a:bodyPr vert="horz" lIns="91440" tIns="45720" rIns="91440" bIns="45720" rtlCol="0" anchor="ctr"/>
          <a:lstStyle>
            <a:lvl1pPr>
              <a:defRPr lang="en-US" smtClean="0">
                <a:solidFill>
                  <a:srgbClr val="000A1E"/>
                </a:solidFill>
                <a:cs typeface="Arial" panose="020B0604020202020204" pitchFamily="34" charset="0"/>
              </a:defRPr>
            </a:lvl1pPr>
          </a:lstStyle>
          <a:p>
            <a:r>
              <a:rPr lang="en-US" dirty="0" smtClean="0"/>
              <a:t>Copyright © 2017 Pearson Education, Inc. </a:t>
            </a:r>
          </a:p>
        </p:txBody>
      </p:sp>
      <p:sp>
        <p:nvSpPr>
          <p:cNvPr id="11" name="TextBox 10"/>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8-</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26343807"/>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Comparison">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097280"/>
          </a:xfrm>
          <a:solidFill>
            <a:srgbClr val="FAF1BC"/>
          </a:solidFill>
          <a:ln w="12700">
            <a:solidFill>
              <a:schemeClr val="tx1"/>
            </a:solidFill>
          </a:ln>
        </p:spPr>
        <p:txBody>
          <a:bodyPr anchor="ctr"/>
          <a:lstStyle>
            <a:lvl1pPr>
              <a:defRPr lang="en-US"/>
            </a:lvl1pPr>
          </a:lstStyle>
          <a:p>
            <a:pPr lvl="0"/>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29289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5" name="Text Placeholder 4"/>
          <p:cNvSpPr>
            <a:spLocks noGrp="1"/>
          </p:cNvSpPr>
          <p:nvPr>
            <p:ph type="body" sz="quarter" idx="3"/>
          </p:nvPr>
        </p:nvSpPr>
        <p:spPr>
          <a:xfrm>
            <a:off x="6172200" y="2505074"/>
            <a:ext cx="5183188" cy="110680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Footer Placeholder 4"/>
          <p:cNvSpPr>
            <a:spLocks noGrp="1"/>
          </p:cNvSpPr>
          <p:nvPr>
            <p:ph type="ftr" sz="quarter" idx="10"/>
          </p:nvPr>
        </p:nvSpPr>
        <p:spPr>
          <a:xfrm>
            <a:off x="199224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 </a:t>
            </a:r>
          </a:p>
        </p:txBody>
      </p:sp>
      <p:sp>
        <p:nvSpPr>
          <p:cNvPr id="11" name="TextBox 10"/>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8-</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3633341414"/>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and Contentch1">
    <p:bg>
      <p:bgPr>
        <a:solidFill>
          <a:srgbClr val="F2F2F2"/>
        </a:solidFill>
        <a:effectLst/>
      </p:bgPr>
    </p:bg>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a:xfrm>
            <a:off x="1892300" y="6248400"/>
            <a:ext cx="8432800" cy="304800"/>
          </a:xfrm>
        </p:spPr>
        <p:txBody>
          <a:bodyPr/>
          <a:lstStyle>
            <a:lvl1pPr>
              <a:defRPr/>
            </a:lvl1pPr>
          </a:lstStyle>
          <a:p>
            <a:r>
              <a:rPr lang="en-US" dirty="0" smtClean="0"/>
              <a:t>Copyright © 2017 Pearson Education, Inc. </a:t>
            </a:r>
          </a:p>
        </p:txBody>
      </p:sp>
      <p:pic>
        <p:nvPicPr>
          <p:cNvPr id="4" name="Picture 4" descr="disclaimer"/>
          <p:cNvPicPr>
            <a:picLocks noChangeAspect="1" noChangeArrowheads="1"/>
          </p:cNvPicPr>
          <p:nvPr/>
        </p:nvPicPr>
        <p:blipFill>
          <a:blip r:embed="rId2" cstate="print"/>
          <a:srcRect/>
          <a:stretch>
            <a:fillRect/>
          </a:stretch>
        </p:blipFill>
        <p:spPr bwMode="auto">
          <a:xfrm>
            <a:off x="2286000" y="1447801"/>
            <a:ext cx="7467600" cy="2265363"/>
          </a:xfrm>
          <a:prstGeom prst="rect">
            <a:avLst/>
          </a:prstGeom>
          <a:noFill/>
          <a:ln w="9525">
            <a:noFill/>
            <a:miter lim="800000"/>
            <a:headEnd/>
            <a:tailEnd/>
          </a:ln>
        </p:spPr>
      </p:pic>
      <p:pic>
        <p:nvPicPr>
          <p:cNvPr id="5" name="Picture 4"/>
          <p:cNvPicPr>
            <a:picLocks noChangeAspect="1"/>
          </p:cNvPicPr>
          <p:nvPr/>
        </p:nvPicPr>
        <p:blipFill>
          <a:blip r:embed="rId3" cstate="print"/>
          <a:stretch>
            <a:fillRect/>
          </a:stretch>
        </p:blipFill>
        <p:spPr>
          <a:xfrm>
            <a:off x="2922714" y="3820012"/>
            <a:ext cx="6943725" cy="1457325"/>
          </a:xfrm>
          <a:prstGeom prst="rect">
            <a:avLst/>
          </a:prstGeom>
        </p:spPr>
      </p:pic>
    </p:spTree>
    <p:extLst>
      <p:ext uri="{BB962C8B-B14F-4D97-AF65-F5344CB8AC3E}">
        <p14:creationId xmlns:p14="http://schemas.microsoft.com/office/powerpoint/2010/main" xmlns="" val="74949288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7" name="Freeform 6"/>
          <p:cNvSpPr/>
          <p:nvPr/>
        </p:nvSpPr>
        <p:spPr>
          <a:xfrm>
            <a:off x="-4233" y="5579166"/>
            <a:ext cx="4766733" cy="1265583"/>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latin typeface="Arial" panose="020B0604020202020204" pitchFamily="34" charset="0"/>
            </a:endParaRPr>
          </a:p>
        </p:txBody>
      </p:sp>
      <p:sp>
        <p:nvSpPr>
          <p:cNvPr id="8" name="Freeform 7"/>
          <p:cNvSpPr/>
          <p:nvPr/>
        </p:nvSpPr>
        <p:spPr>
          <a:xfrm>
            <a:off x="13758" y="5579166"/>
            <a:ext cx="12194117" cy="1308651"/>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rgbClr val="FFDB75">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latin typeface="Arial" panose="020B0604020202020204" pitchFamily="34" charset="0"/>
            </a:endParaRPr>
          </a:p>
        </p:txBody>
      </p:sp>
      <p:sp>
        <p:nvSpPr>
          <p:cNvPr id="1028" name="Title Placeholder 1"/>
          <p:cNvSpPr>
            <a:spLocks noGrp="1"/>
          </p:cNvSpPr>
          <p:nvPr>
            <p:ph type="title"/>
          </p:nvPr>
        </p:nvSpPr>
        <p:spPr bwMode="auto">
          <a:xfrm>
            <a:off x="857894" y="365125"/>
            <a:ext cx="10515600" cy="1097280"/>
          </a:xfrm>
          <a:prstGeom prst="rect">
            <a:avLst/>
          </a:prstGeom>
          <a:solidFill>
            <a:srgbClr val="FAF1BC"/>
          </a:solidFill>
          <a:ln w="12700">
            <a:solidFill>
              <a:schemeClr val="tx1"/>
            </a:solidFill>
          </a:ln>
          <a:extLst/>
        </p:spPr>
        <p:txBody>
          <a:bodyPr anchor="ctr"/>
          <a:lstStyle/>
          <a:p>
            <a:pPr lvl="0"/>
            <a:r>
              <a:rPr lang="en-US" smtClean="0"/>
              <a:t>Click to edit Master title style</a:t>
            </a:r>
            <a:endParaRPr lang="en-US" dirty="0" smtClean="0"/>
          </a:p>
        </p:txBody>
      </p:sp>
      <p:sp>
        <p:nvSpPr>
          <p:cNvPr id="1029" name="Text Placeholder 2"/>
          <p:cNvSpPr>
            <a:spLocks noGrp="1"/>
          </p:cNvSpPr>
          <p:nvPr>
            <p:ph type="body" idx="1"/>
          </p:nvPr>
        </p:nvSpPr>
        <p:spPr bwMode="auto">
          <a:xfrm>
            <a:off x="868622" y="1565205"/>
            <a:ext cx="10515600" cy="3965303"/>
          </a:xfrm>
          <a:prstGeom prst="rect">
            <a:avLst/>
          </a:prstGeom>
          <a:solidFill>
            <a:srgbClr val="FFFFFF"/>
          </a:solidFill>
          <a:ln>
            <a:noFill/>
          </a:ln>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3"/>
            <a:r>
              <a:rPr lang="en-US" smtClean="0"/>
              <a:t>Second level</a:t>
            </a:r>
          </a:p>
          <a:p>
            <a:pPr lvl="4"/>
            <a:r>
              <a:rPr lang="en-US" smtClean="0"/>
              <a:t>Third level</a:t>
            </a:r>
          </a:p>
        </p:txBody>
      </p:sp>
      <p:sp>
        <p:nvSpPr>
          <p:cNvPr id="5" name="Footer Placeholder 4"/>
          <p:cNvSpPr>
            <a:spLocks noGrp="1"/>
          </p:cNvSpPr>
          <p:nvPr>
            <p:ph type="ftr" sz="quarter" idx="3"/>
          </p:nvPr>
        </p:nvSpPr>
        <p:spPr>
          <a:xfrm>
            <a:off x="1977723" y="6248400"/>
            <a:ext cx="8229600" cy="304800"/>
          </a:xfrm>
          <a:prstGeom prst="rect">
            <a:avLst/>
          </a:prstGeom>
        </p:spPr>
        <p:txBody>
          <a:bodyPr vert="horz" lIns="91440" tIns="45720" rIns="91440" bIns="45720" rtlCol="0" anchor="ctr"/>
          <a:lstStyle>
            <a:lvl1pPr algn="ctr">
              <a:defRPr sz="1000" cap="none" spc="200" baseline="0">
                <a:solidFill>
                  <a:schemeClr val="tx1"/>
                </a:solidFill>
                <a:latin typeface="Arial" panose="020B0604020202020204" pitchFamily="34" charset="0"/>
                <a:cs typeface="Arial" charset="0"/>
              </a:defRPr>
            </a:lvl1pPr>
          </a:lstStyle>
          <a:p>
            <a:r>
              <a:rPr lang="en-US" dirty="0" smtClean="0"/>
              <a:t>Copyright © 2017 Pearson Education, Inc. </a:t>
            </a:r>
          </a:p>
        </p:txBody>
      </p:sp>
      <p:pic>
        <p:nvPicPr>
          <p:cNvPr id="3" name="Picture 2"/>
          <p:cNvPicPr preferRelativeResize="0">
            <a:picLocks/>
          </p:cNvPicPr>
          <p:nvPr/>
        </p:nvPicPr>
        <p:blipFill>
          <a:blip r:embed="rId8" cstate="print"/>
          <a:stretch>
            <a:fillRect/>
          </a:stretch>
        </p:blipFill>
        <p:spPr>
          <a:xfrm>
            <a:off x="1977723" y="5891630"/>
            <a:ext cx="8321040" cy="274320"/>
          </a:xfrm>
          <a:prstGeom prst="rect">
            <a:avLst/>
          </a:prstGeom>
        </p:spPr>
      </p:pic>
    </p:spTree>
    <p:extLst>
      <p:ext uri="{BB962C8B-B14F-4D97-AF65-F5344CB8AC3E}">
        <p14:creationId xmlns:p14="http://schemas.microsoft.com/office/powerpoint/2010/main" xmlns="" val="1773181512"/>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Lst>
  <p:timing>
    <p:tnLst>
      <p:par>
        <p:cTn id="1" dur="indefinite" restart="never" nodeType="tmRoot"/>
      </p:par>
    </p:tnLst>
  </p:timing>
  <p:hf sldNum="0" hdr="0" dt="0"/>
  <p:txStyles>
    <p:titleStyle>
      <a:lvl1pPr algn="l" defTabSz="114300" rtl="0" eaLnBrk="1" fontAlgn="base" hangingPunct="1">
        <a:spcBef>
          <a:spcPct val="0"/>
        </a:spcBef>
        <a:spcAft>
          <a:spcPct val="0"/>
        </a:spcAft>
        <a:defRPr lang="en-US" sz="3600" kern="1200" cap="none" dirty="0" smtClean="0">
          <a:solidFill>
            <a:schemeClr val="tx1"/>
          </a:solidFill>
          <a:latin typeface="Arial" pitchFamily="34" charset="0"/>
          <a:ea typeface="+mn-ea"/>
          <a:cs typeface="Arial" panose="020B0604020202020204" pitchFamily="34" charset="0"/>
        </a:defRPr>
      </a:lvl1pPr>
      <a:lvl2pPr algn="l" rtl="0" eaLnBrk="1" fontAlgn="base" hangingPunct="1">
        <a:spcBef>
          <a:spcPct val="0"/>
        </a:spcBef>
        <a:spcAft>
          <a:spcPct val="0"/>
        </a:spcAft>
        <a:defRPr sz="3200">
          <a:solidFill>
            <a:schemeClr val="tx1"/>
          </a:solidFill>
          <a:latin typeface="Helvetica" pitchFamily="34" charset="0"/>
        </a:defRPr>
      </a:lvl2pPr>
      <a:lvl3pPr algn="l" rtl="0" eaLnBrk="1" fontAlgn="base" hangingPunct="1">
        <a:spcBef>
          <a:spcPct val="0"/>
        </a:spcBef>
        <a:spcAft>
          <a:spcPct val="0"/>
        </a:spcAft>
        <a:defRPr sz="3200">
          <a:solidFill>
            <a:schemeClr val="tx1"/>
          </a:solidFill>
          <a:latin typeface="Helvetica" pitchFamily="34" charset="0"/>
        </a:defRPr>
      </a:lvl3pPr>
      <a:lvl4pPr algn="l" rtl="0" eaLnBrk="1" fontAlgn="base" hangingPunct="1">
        <a:spcBef>
          <a:spcPct val="0"/>
        </a:spcBef>
        <a:spcAft>
          <a:spcPct val="0"/>
        </a:spcAft>
        <a:defRPr sz="3200">
          <a:solidFill>
            <a:schemeClr val="tx1"/>
          </a:solidFill>
          <a:latin typeface="Helvetica" pitchFamily="34" charset="0"/>
        </a:defRPr>
      </a:lvl4pPr>
      <a:lvl5pPr algn="l" rtl="0" eaLnBrk="1" fontAlgn="base" hangingPunct="1">
        <a:spcBef>
          <a:spcPct val="0"/>
        </a:spcBef>
        <a:spcAft>
          <a:spcPct val="0"/>
        </a:spcAft>
        <a:defRPr sz="3200">
          <a:solidFill>
            <a:schemeClr val="tx1"/>
          </a:solidFill>
          <a:latin typeface="Helvetica" pitchFamily="34" charset="0"/>
        </a:defRPr>
      </a:lvl5pPr>
      <a:lvl6pPr marL="457200" algn="l" rtl="0" eaLnBrk="1" fontAlgn="base" hangingPunct="1">
        <a:spcBef>
          <a:spcPct val="0"/>
        </a:spcBef>
        <a:spcAft>
          <a:spcPct val="0"/>
        </a:spcAft>
        <a:defRPr sz="2800">
          <a:solidFill>
            <a:schemeClr val="tx1"/>
          </a:solidFill>
          <a:latin typeface="Franklin Gothic Medium" pitchFamily="34" charset="0"/>
        </a:defRPr>
      </a:lvl6pPr>
      <a:lvl7pPr marL="914400" algn="l" rtl="0" eaLnBrk="1" fontAlgn="base" hangingPunct="1">
        <a:spcBef>
          <a:spcPct val="0"/>
        </a:spcBef>
        <a:spcAft>
          <a:spcPct val="0"/>
        </a:spcAft>
        <a:defRPr sz="2800">
          <a:solidFill>
            <a:schemeClr val="tx1"/>
          </a:solidFill>
          <a:latin typeface="Franklin Gothic Medium" pitchFamily="34" charset="0"/>
        </a:defRPr>
      </a:lvl7pPr>
      <a:lvl8pPr marL="1371600" algn="l" rtl="0" eaLnBrk="1" fontAlgn="base" hangingPunct="1">
        <a:spcBef>
          <a:spcPct val="0"/>
        </a:spcBef>
        <a:spcAft>
          <a:spcPct val="0"/>
        </a:spcAft>
        <a:defRPr sz="2800">
          <a:solidFill>
            <a:schemeClr val="tx1"/>
          </a:solidFill>
          <a:latin typeface="Franklin Gothic Medium" pitchFamily="34" charset="0"/>
        </a:defRPr>
      </a:lvl8pPr>
      <a:lvl9pPr marL="1828800" algn="l" rtl="0" eaLnBrk="1" fontAlgn="base" hangingPunct="1">
        <a:spcBef>
          <a:spcPct val="0"/>
        </a:spcBef>
        <a:spcAft>
          <a:spcPct val="0"/>
        </a:spcAft>
        <a:defRPr sz="2800">
          <a:solidFill>
            <a:schemeClr val="tx1"/>
          </a:solidFill>
          <a:latin typeface="Franklin Gothic Medium" pitchFamily="34" charset="0"/>
        </a:defRPr>
      </a:lvl9pPr>
    </p:titleStyle>
    <p:bodyStyle>
      <a:lvl1pPr marL="225425" indent="-225425" algn="l" rtl="0" eaLnBrk="1" fontAlgn="base" hangingPunct="1">
        <a:spcBef>
          <a:spcPts val="800"/>
        </a:spcBef>
        <a:spcAft>
          <a:spcPct val="0"/>
        </a:spcAft>
        <a:buFont typeface="Arial" pitchFamily="34" charset="0"/>
        <a:buChar char="•"/>
        <a:defRPr sz="2800" kern="1200">
          <a:solidFill>
            <a:schemeClr val="tx1"/>
          </a:solidFill>
          <a:latin typeface="Arial" pitchFamily="34" charset="0"/>
          <a:ea typeface="+mn-ea"/>
          <a:cs typeface="Arial" pitchFamily="34" charset="0"/>
        </a:defRPr>
      </a:lvl1pPr>
      <a:lvl2pPr marL="234950" indent="-234950" algn="l" rtl="0" eaLnBrk="1" fontAlgn="base" hangingPunct="1">
        <a:spcBef>
          <a:spcPts val="300"/>
        </a:spcBef>
        <a:spcAft>
          <a:spcPct val="0"/>
        </a:spcAft>
        <a:buClr>
          <a:srgbClr val="000A1E"/>
        </a:buClr>
        <a:buFont typeface="Arial" pitchFamily="34" charset="0"/>
        <a:buChar char="•"/>
        <a:tabLst/>
        <a:defRPr sz="2800" kern="1200">
          <a:solidFill>
            <a:schemeClr val="tx1"/>
          </a:solidFill>
          <a:latin typeface="Arial" pitchFamily="34" charset="0"/>
          <a:ea typeface="+mn-ea"/>
          <a:cs typeface="Arial" pitchFamily="34" charset="0"/>
        </a:defRPr>
      </a:lvl2pPr>
      <a:lvl3pPr marL="463550" indent="-225425" algn="l" rtl="0" eaLnBrk="1" fontAlgn="base" hangingPunct="1">
        <a:spcBef>
          <a:spcPts val="300"/>
        </a:spcBef>
        <a:spcAft>
          <a:spcPct val="0"/>
        </a:spcAft>
        <a:buClr>
          <a:srgbClr val="000A1E"/>
        </a:buClr>
        <a:buFont typeface="Arial" pitchFamily="34" charset="0"/>
        <a:buChar char="•"/>
        <a:defRPr sz="2800" kern="1200">
          <a:solidFill>
            <a:schemeClr val="tx1"/>
          </a:solidFill>
          <a:latin typeface="Arial" pitchFamily="34" charset="0"/>
          <a:ea typeface="+mn-ea"/>
          <a:cs typeface="Arial" pitchFamily="34" charset="0"/>
        </a:defRPr>
      </a:lvl3pPr>
      <a:lvl4pPr marL="622300" indent="-284163" algn="l" rtl="0" eaLnBrk="1" fontAlgn="base" hangingPunct="1">
        <a:spcBef>
          <a:spcPts val="300"/>
        </a:spcBef>
        <a:spcAft>
          <a:spcPct val="0"/>
        </a:spcAft>
        <a:buClr>
          <a:srgbClr val="000A1E"/>
        </a:buClr>
        <a:buFont typeface="Arial" panose="020B0604020202020204" pitchFamily="34" charset="0"/>
        <a:buChar char="–"/>
        <a:defRPr sz="2800" kern="1200">
          <a:solidFill>
            <a:schemeClr val="tx1"/>
          </a:solidFill>
          <a:latin typeface="Arial" pitchFamily="34" charset="0"/>
          <a:ea typeface="+mn-ea"/>
          <a:cs typeface="Arial" pitchFamily="34" charset="0"/>
        </a:defRPr>
      </a:lvl4pPr>
      <a:lvl5pPr marL="1033463" indent="-384175" algn="l" rtl="0" eaLnBrk="1" fontAlgn="base" hangingPunct="1">
        <a:spcBef>
          <a:spcPts val="300"/>
        </a:spcBef>
        <a:spcAft>
          <a:spcPct val="0"/>
        </a:spcAft>
        <a:buClr>
          <a:srgbClr val="000A1E"/>
        </a:buClr>
        <a:buFont typeface="Wingdings" panose="05000000000000000000" pitchFamily="2" charset="2"/>
        <a:buChar char="Ø"/>
        <a:defRPr sz="2800" kern="1200">
          <a:solidFill>
            <a:schemeClr val="tx1"/>
          </a:solidFill>
          <a:latin typeface="Arial" pitchFamily="34" charset="0"/>
          <a:ea typeface="+mn-ea"/>
          <a:cs typeface="Arial" pitchFamily="34" charset="0"/>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yammer.com/"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zideate.com/definition/561/eyeball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www.salesforce.com/"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klout.com/"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www.socialmediatoday.com/webinars?utm_source=http://www.socialmediatoday.com/tags/webinar&amp;utm_medium=topmenu&amp;utm_content=webinars&amp;utm_campaign=topmenu"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theweek.com/articles/560046/inside-counterfeit-facebook-farm"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www.sedona.com/Home.asp"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1828800" y="3886199"/>
            <a:ext cx="8737600" cy="1519519"/>
          </a:xfrm>
        </p:spPr>
        <p:txBody>
          <a:bodyPr/>
          <a:lstStyle/>
          <a:p>
            <a:r>
              <a:rPr lang="en-US" dirty="0"/>
              <a:t>Social Media </a:t>
            </a:r>
            <a:endParaRPr lang="en-US" dirty="0" smtClean="0"/>
          </a:p>
          <a:p>
            <a:r>
              <a:rPr lang="en-US" dirty="0" smtClean="0"/>
              <a:t>Information Systems</a:t>
            </a:r>
            <a:endParaRPr lang="en-US" dirty="0"/>
          </a:p>
        </p:txBody>
      </p:sp>
      <p:sp>
        <p:nvSpPr>
          <p:cNvPr id="4" name="Title 3"/>
          <p:cNvSpPr>
            <a:spLocks noGrp="1"/>
          </p:cNvSpPr>
          <p:nvPr>
            <p:ph type="title"/>
          </p:nvPr>
        </p:nvSpPr>
        <p:spPr/>
        <p:txBody>
          <a:bodyPr/>
          <a:lstStyle/>
          <a:p>
            <a:r>
              <a:rPr lang="en-US" dirty="0" smtClean="0"/>
              <a:t>Chapter 8</a:t>
            </a:r>
            <a:endParaRPr lang="en-US" dirty="0"/>
          </a:p>
        </p:txBody>
      </p:sp>
    </p:spTree>
    <p:extLst>
      <p:ext uri="{BB962C8B-B14F-4D97-AF65-F5344CB8AC3E}">
        <p14:creationId xmlns:p14="http://schemas.microsoft.com/office/powerpoint/2010/main" xmlns="" val="17679097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Social Media Application Providers</a:t>
            </a:r>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sp>
        <p:nvSpPr>
          <p:cNvPr id="5" name="Content Placeholder 4"/>
          <p:cNvSpPr>
            <a:spLocks noGrp="1"/>
          </p:cNvSpPr>
          <p:nvPr>
            <p:ph idx="1"/>
          </p:nvPr>
        </p:nvSpPr>
        <p:spPr/>
        <p:txBody>
          <a:bodyPr/>
          <a:lstStyle/>
          <a:p>
            <a:pPr marL="236538" indent="-236538">
              <a:buFont typeface="Arial" panose="020B0604020202020204" pitchFamily="34" charset="0"/>
              <a:buChar char="•"/>
            </a:pPr>
            <a:r>
              <a:rPr lang="en-US" dirty="0"/>
              <a:t>Facebook</a:t>
            </a:r>
            <a:r>
              <a:rPr lang="en-US" dirty="0" smtClean="0"/>
              <a:t>, Twitter</a:t>
            </a:r>
            <a:r>
              <a:rPr lang="en-US" dirty="0"/>
              <a:t>, LinkedIn, </a:t>
            </a:r>
            <a:r>
              <a:rPr lang="en-US" dirty="0" smtClean="0"/>
              <a:t>Google …</a:t>
            </a:r>
          </a:p>
          <a:p>
            <a:pPr marL="236538" indent="-236538">
              <a:buFont typeface="Arial" panose="020B0604020202020204" pitchFamily="34" charset="0"/>
              <a:buChar char="•"/>
            </a:pPr>
            <a:r>
              <a:rPr lang="en-US" dirty="0" smtClean="0"/>
              <a:t>Maybe charge fee</a:t>
            </a:r>
          </a:p>
          <a:p>
            <a:pPr marL="803275" lvl="2" indent="-339725"/>
            <a:r>
              <a:rPr lang="en-US" dirty="0" smtClean="0"/>
              <a:t>Free company </a:t>
            </a:r>
            <a:r>
              <a:rPr lang="en-US" dirty="0"/>
              <a:t>page </a:t>
            </a:r>
            <a:r>
              <a:rPr lang="en-US" dirty="0" smtClean="0"/>
              <a:t>free on Facebook, but ...</a:t>
            </a:r>
          </a:p>
          <a:p>
            <a:pPr marL="803275" lvl="2" indent="-339725"/>
            <a:r>
              <a:rPr lang="en-US" dirty="0"/>
              <a:t>F</a:t>
            </a:r>
            <a:r>
              <a:rPr lang="en-US" dirty="0" smtClean="0"/>
              <a:t>ee </a:t>
            </a:r>
            <a:r>
              <a:rPr lang="en-US" dirty="0"/>
              <a:t>to advertise to communities that “Like” that </a:t>
            </a:r>
            <a:r>
              <a:rPr lang="en-US" dirty="0" smtClean="0"/>
              <a:t>page</a:t>
            </a:r>
          </a:p>
          <a:p>
            <a:pPr marL="236538" indent="-236538">
              <a:buFont typeface="Arial" panose="020B0604020202020204" pitchFamily="34" charset="0"/>
              <a:buChar char="•"/>
            </a:pPr>
            <a:r>
              <a:rPr lang="en-US" dirty="0" smtClean="0"/>
              <a:t>Internal SM using SharePoint for wikis, discussion board, photo sharing</a:t>
            </a:r>
            <a:endParaRPr lang="en-US" dirty="0"/>
          </a:p>
        </p:txBody>
      </p:sp>
    </p:spTree>
    <p:extLst>
      <p:ext uri="{BB962C8B-B14F-4D97-AF65-F5344CB8AC3E}">
        <p14:creationId xmlns:p14="http://schemas.microsoft.com/office/powerpoint/2010/main" xmlns="" val="10275333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p:txBody>
          <a:bodyPr/>
          <a:lstStyle/>
          <a:p>
            <a:r>
              <a:rPr lang="en-US" dirty="0" smtClean="0">
                <a:latin typeface="Arial" charset="0"/>
                <a:cs typeface="Arial" charset="0"/>
              </a:rPr>
              <a:t>Five Components of SMIS</a:t>
            </a: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5" name="AutoShape 3"/>
          <p:cNvSpPr>
            <a:spLocks noChangeAspect="1" noChangeArrowheads="1" noTextEdit="1"/>
          </p:cNvSpPr>
          <p:nvPr/>
        </p:nvSpPr>
        <p:spPr bwMode="auto">
          <a:xfrm>
            <a:off x="844550" y="1509713"/>
            <a:ext cx="10515600" cy="41735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9" name="Picture 8"/>
          <p:cNvPicPr preferRelativeResize="0">
            <a:picLocks/>
          </p:cNvPicPr>
          <p:nvPr/>
        </p:nvPicPr>
        <p:blipFill>
          <a:blip r:embed="rId3" cstate="print"/>
          <a:stretch>
            <a:fillRect/>
          </a:stretch>
        </p:blipFill>
        <p:spPr>
          <a:xfrm>
            <a:off x="844550" y="1587205"/>
            <a:ext cx="10515600" cy="402336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SMIS Is Not Free</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sp>
        <p:nvSpPr>
          <p:cNvPr id="4" name="Content Placeholder 3"/>
          <p:cNvSpPr>
            <a:spLocks noGrp="1"/>
          </p:cNvSpPr>
          <p:nvPr>
            <p:ph idx="1"/>
          </p:nvPr>
        </p:nvSpPr>
        <p:spPr/>
        <p:txBody>
          <a:bodyPr/>
          <a:lstStyle/>
          <a:p>
            <a:pPr marL="228600" indent="-228600"/>
            <a:r>
              <a:rPr lang="en-US" dirty="0" smtClean="0"/>
              <a:t>Costs </a:t>
            </a:r>
            <a:r>
              <a:rPr lang="en-US" dirty="0"/>
              <a:t>to develop, implement, </a:t>
            </a:r>
            <a:r>
              <a:rPr lang="en-US" dirty="0" smtClean="0"/>
              <a:t>manage social</a:t>
            </a:r>
            <a:r>
              <a:rPr lang="en-US" dirty="0"/>
              <a:t> </a:t>
            </a:r>
            <a:r>
              <a:rPr lang="en-US" dirty="0" smtClean="0"/>
              <a:t>networking procedures</a:t>
            </a:r>
          </a:p>
          <a:p>
            <a:pPr marL="228600" indent="-228600"/>
            <a:r>
              <a:rPr lang="en-US" dirty="0" smtClean="0"/>
              <a:t>Direct </a:t>
            </a:r>
            <a:r>
              <a:rPr lang="en-US" dirty="0"/>
              <a:t>labor </a:t>
            </a:r>
            <a:r>
              <a:rPr lang="en-US" dirty="0" smtClean="0"/>
              <a:t>costs</a:t>
            </a:r>
          </a:p>
          <a:p>
            <a:r>
              <a:rPr lang="en-US" dirty="0" smtClean="0"/>
              <a:t>92% use </a:t>
            </a:r>
            <a:r>
              <a:rPr lang="en-US" dirty="0"/>
              <a:t>social media to recruit (</a:t>
            </a:r>
            <a:r>
              <a:rPr lang="en-US" dirty="0" smtClean="0"/>
              <a:t>93% from LinkedIn)</a:t>
            </a:r>
          </a:p>
          <a:p>
            <a:r>
              <a:rPr lang="en-US" dirty="0" smtClean="0"/>
              <a:t>73% hired </a:t>
            </a:r>
            <a:r>
              <a:rPr lang="en-US" dirty="0"/>
              <a:t>using social </a:t>
            </a:r>
            <a:r>
              <a:rPr lang="en-US" dirty="0" smtClean="0"/>
              <a:t>media</a:t>
            </a:r>
          </a:p>
          <a:p>
            <a:pPr lvl="2"/>
            <a:r>
              <a:rPr lang="en-US" dirty="0" smtClean="0"/>
              <a:t>One third rejected </a:t>
            </a:r>
            <a:r>
              <a:rPr lang="en-US" dirty="0"/>
              <a:t>candidates because </a:t>
            </a:r>
            <a:r>
              <a:rPr lang="en-US" dirty="0" smtClean="0"/>
              <a:t>of </a:t>
            </a:r>
            <a:r>
              <a:rPr lang="en-US" dirty="0"/>
              <a:t>social </a:t>
            </a:r>
            <a:r>
              <a:rPr lang="en-US" dirty="0" smtClean="0"/>
              <a:t>profile</a:t>
            </a:r>
            <a:endParaRPr lang="en-US" dirty="0"/>
          </a:p>
        </p:txBody>
      </p:sp>
    </p:spTree>
    <p:extLst>
      <p:ext uri="{BB962C8B-B14F-4D97-AF65-F5344CB8AC3E}">
        <p14:creationId xmlns:p14="http://schemas.microsoft.com/office/powerpoint/2010/main" xmlns="" val="11116354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a:lstStyle/>
          <a:p>
            <a:pPr marL="914400" indent="-914400"/>
            <a:r>
              <a:rPr lang="en-US" dirty="0" smtClean="0">
                <a:latin typeface="Arial" charset="0"/>
                <a:cs typeface="Arial" charset="0"/>
              </a:rPr>
              <a:t>Q2: How Do SMIS Advance Organizational Strategy?</a:t>
            </a: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4" name="Content Placeholder 3"/>
          <p:cNvSpPr>
            <a:spLocks noGrp="1"/>
          </p:cNvSpPr>
          <p:nvPr>
            <p:ph idx="1"/>
          </p:nvPr>
        </p:nvSpPr>
        <p:spPr/>
        <p:txBody>
          <a:bodyPr>
            <a:normAutofit/>
          </a:bodyPr>
          <a:lstStyle/>
          <a:p>
            <a:r>
              <a:rPr lang="en-US" dirty="0"/>
              <a:t>S</a:t>
            </a:r>
            <a:r>
              <a:rPr lang="en-US" dirty="0" smtClean="0"/>
              <a:t>trategy </a:t>
            </a:r>
            <a:r>
              <a:rPr lang="en-US" dirty="0"/>
              <a:t>determines value </a:t>
            </a:r>
            <a:r>
              <a:rPr lang="en-US" dirty="0" smtClean="0"/>
              <a:t>chain</a:t>
            </a:r>
          </a:p>
          <a:p>
            <a:pPr lvl="2"/>
            <a:r>
              <a:rPr lang="en-US" dirty="0" smtClean="0"/>
              <a:t>Value chains </a:t>
            </a:r>
            <a:r>
              <a:rPr lang="en-US" dirty="0"/>
              <a:t>determine </a:t>
            </a:r>
            <a:r>
              <a:rPr lang="en-US" dirty="0" smtClean="0"/>
              <a:t>business processes </a:t>
            </a:r>
          </a:p>
          <a:p>
            <a:pPr lvl="2"/>
            <a:r>
              <a:rPr lang="en-US" dirty="0" smtClean="0"/>
              <a:t>Processes </a:t>
            </a:r>
            <a:r>
              <a:rPr lang="en-US" dirty="0"/>
              <a:t>determine </a:t>
            </a:r>
            <a:r>
              <a:rPr lang="en-US" dirty="0" smtClean="0"/>
              <a:t>SMIS requirements</a:t>
            </a:r>
          </a:p>
          <a:p>
            <a:r>
              <a:rPr lang="en-US" dirty="0" smtClean="0"/>
              <a:t>How do value </a:t>
            </a:r>
            <a:r>
              <a:rPr lang="en-US" dirty="0"/>
              <a:t>chains determine </a:t>
            </a:r>
            <a:r>
              <a:rPr lang="en-US" b="1" dirty="0" smtClean="0"/>
              <a:t>dynamic</a:t>
            </a:r>
            <a:r>
              <a:rPr lang="en-US" dirty="0" smtClean="0"/>
              <a:t> processes?</a:t>
            </a:r>
          </a:p>
          <a:p>
            <a:pPr lvl="2"/>
            <a:r>
              <a:rPr lang="en-US" dirty="0" smtClean="0"/>
              <a:t>Dynamic process flows cannot </a:t>
            </a:r>
            <a:r>
              <a:rPr lang="en-US" dirty="0"/>
              <a:t>be designed or </a:t>
            </a:r>
            <a:r>
              <a:rPr lang="en-US" dirty="0" smtClean="0"/>
              <a:t>diagrammed</a:t>
            </a:r>
          </a:p>
          <a:p>
            <a:r>
              <a:rPr lang="en-US" dirty="0" smtClean="0"/>
              <a:t>SM </a:t>
            </a:r>
            <a:r>
              <a:rPr lang="en-US" dirty="0"/>
              <a:t>fundamentally </a:t>
            </a:r>
            <a:r>
              <a:rPr lang="en-US" dirty="0" smtClean="0"/>
              <a:t>changes </a:t>
            </a:r>
            <a:r>
              <a:rPr lang="en-US" dirty="0"/>
              <a:t>balance of power among </a:t>
            </a:r>
            <a:r>
              <a:rPr lang="en-US" dirty="0" smtClean="0"/>
              <a:t>users, their </a:t>
            </a:r>
            <a:r>
              <a:rPr lang="en-US" dirty="0"/>
              <a:t>communities, and </a:t>
            </a:r>
            <a:r>
              <a:rPr lang="en-US" dirty="0" smtClean="0"/>
              <a:t>organizations</a:t>
            </a:r>
          </a:p>
          <a:p>
            <a:endParaRPr lang="en-US" dirty="0" smtClean="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 in Value Chain Activities</a:t>
            </a:r>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sp>
        <p:nvSpPr>
          <p:cNvPr id="6" name="AutoShape 3"/>
          <p:cNvSpPr>
            <a:spLocks noChangeAspect="1" noChangeArrowheads="1" noTextEdit="1"/>
          </p:cNvSpPr>
          <p:nvPr/>
        </p:nvSpPr>
        <p:spPr bwMode="auto">
          <a:xfrm>
            <a:off x="844550" y="1560513"/>
            <a:ext cx="10515600" cy="3987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p:cNvPicPr>
            <a:picLocks noChangeAspect="1"/>
          </p:cNvPicPr>
          <p:nvPr/>
        </p:nvPicPr>
        <p:blipFill>
          <a:blip r:embed="rId3" cstate="print"/>
          <a:stretch>
            <a:fillRect/>
          </a:stretch>
        </p:blipFill>
        <p:spPr>
          <a:xfrm>
            <a:off x="831445" y="1560513"/>
            <a:ext cx="10528705" cy="3999323"/>
          </a:xfrm>
          <a:prstGeom prst="rect">
            <a:avLst/>
          </a:prstGeom>
        </p:spPr>
      </p:pic>
    </p:spTree>
    <p:extLst>
      <p:ext uri="{BB962C8B-B14F-4D97-AF65-F5344CB8AC3E}">
        <p14:creationId xmlns:p14="http://schemas.microsoft.com/office/powerpoint/2010/main" xmlns="" val="15236140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p:cNvSpPr>
            <a:spLocks noGrp="1"/>
          </p:cNvSpPr>
          <p:nvPr>
            <p:ph type="title"/>
          </p:nvPr>
        </p:nvSpPr>
        <p:spPr/>
        <p:txBody>
          <a:bodyPr/>
          <a:lstStyle/>
          <a:p>
            <a:r>
              <a:rPr lang="en-US" dirty="0" smtClean="0">
                <a:latin typeface="Arial" charset="0"/>
                <a:cs typeface="Arial" charset="0"/>
              </a:rPr>
              <a:t>Social Media and the Sales and Marketing Activity</a:t>
            </a: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34819" name="Content Placeholder 3"/>
          <p:cNvSpPr>
            <a:spLocks noGrp="1"/>
          </p:cNvSpPr>
          <p:nvPr>
            <p:ph idx="1"/>
          </p:nvPr>
        </p:nvSpPr>
        <p:spPr/>
        <p:txBody>
          <a:bodyPr/>
          <a:lstStyle/>
          <a:p>
            <a:pPr marL="228600" indent="-228600">
              <a:buFont typeface="Arial" charset="0"/>
              <a:buChar char="•"/>
            </a:pPr>
            <a:r>
              <a:rPr lang="en-US" sz="2600" dirty="0" smtClean="0"/>
              <a:t>Dynamic</a:t>
            </a:r>
            <a:r>
              <a:rPr lang="en-US" sz="2600" dirty="0"/>
              <a:t>, SM-based CRM </a:t>
            </a:r>
            <a:r>
              <a:rPr lang="en-US" sz="2600" dirty="0" smtClean="0"/>
              <a:t>process</a:t>
            </a:r>
            <a:endParaRPr lang="en-US" sz="2600" dirty="0" smtClean="0">
              <a:latin typeface="Arial" charset="0"/>
              <a:cs typeface="Arial" charset="0"/>
            </a:endParaRPr>
          </a:p>
          <a:p>
            <a:pPr marL="228600" indent="-228600">
              <a:buFont typeface="Arial" charset="0"/>
              <a:buChar char="•"/>
            </a:pPr>
            <a:r>
              <a:rPr lang="en-IN" sz="2600" dirty="0"/>
              <a:t>Social </a:t>
            </a:r>
            <a:r>
              <a:rPr lang="en-IN" sz="2600" dirty="0" smtClean="0"/>
              <a:t>CRM</a:t>
            </a:r>
          </a:p>
          <a:p>
            <a:pPr marL="693738" lvl="2" indent="-347663"/>
            <a:r>
              <a:rPr lang="en-US" sz="2600" dirty="0" smtClean="0">
                <a:latin typeface="Arial" charset="0"/>
                <a:cs typeface="Arial" charset="0"/>
              </a:rPr>
              <a:t>Each customer crafts relationship</a:t>
            </a:r>
          </a:p>
          <a:p>
            <a:pPr marL="1038226" lvl="3" indent="-336550"/>
            <a:r>
              <a:rPr lang="en-US" sz="2600" dirty="0"/>
              <a:t>W</a:t>
            </a:r>
            <a:r>
              <a:rPr lang="en-US" sz="2600" dirty="0" smtClean="0"/>
              <a:t>ikis, blogs</a:t>
            </a:r>
            <a:r>
              <a:rPr lang="en-US" sz="2600" dirty="0"/>
              <a:t>, discussion lists, frequently asked questions, sites for user reviews and commentary, </a:t>
            </a:r>
            <a:r>
              <a:rPr lang="en-US" sz="2600" dirty="0" smtClean="0"/>
              <a:t>other </a:t>
            </a:r>
            <a:r>
              <a:rPr lang="en-US" sz="2600" dirty="0"/>
              <a:t>dynamic </a:t>
            </a:r>
            <a:r>
              <a:rPr lang="en-US" sz="2600" dirty="0" smtClean="0"/>
              <a:t>content</a:t>
            </a:r>
          </a:p>
          <a:p>
            <a:pPr marL="693738" lvl="2" indent="-336550"/>
            <a:r>
              <a:rPr lang="en-US" sz="2600" dirty="0" smtClean="0"/>
              <a:t>Customers search </a:t>
            </a:r>
            <a:r>
              <a:rPr lang="en-US" sz="2600" dirty="0"/>
              <a:t>content, contribute reviews and c</a:t>
            </a:r>
            <a:r>
              <a:rPr lang="en-US" sz="2600" dirty="0" smtClean="0"/>
              <a:t>ommentary, ask questions</a:t>
            </a:r>
            <a:r>
              <a:rPr lang="en-US" sz="2600" dirty="0"/>
              <a:t>, create user groups, </a:t>
            </a:r>
            <a:r>
              <a:rPr lang="en-US" sz="2600" dirty="0" smtClean="0"/>
              <a:t>etc.</a:t>
            </a:r>
          </a:p>
          <a:p>
            <a:pPr marL="693738" lvl="2" indent="-336550"/>
            <a:r>
              <a:rPr lang="en-US" sz="2600" dirty="0"/>
              <a:t>N</a:t>
            </a:r>
            <a:r>
              <a:rPr lang="en-US" sz="2600" dirty="0" smtClean="0"/>
              <a:t>ot </a:t>
            </a:r>
            <a:r>
              <a:rPr lang="en-US" sz="2600" dirty="0"/>
              <a:t>centered on customer lifetime </a:t>
            </a:r>
            <a:r>
              <a:rPr lang="en-US" sz="2600" dirty="0" smtClean="0"/>
              <a:t>value</a:t>
            </a:r>
            <a:endParaRPr lang="en-US" sz="2600" dirty="0">
              <a:latin typeface="Arial" charset="0"/>
              <a:cs typeface="Arial" charset="0"/>
            </a:endParaRPr>
          </a:p>
          <a:p>
            <a:pPr marL="342900" lvl="1" indent="-342900"/>
            <a:endParaRPr lang="en-US" sz="2600"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Title 1"/>
          <p:cNvSpPr>
            <a:spLocks noGrp="1"/>
          </p:cNvSpPr>
          <p:nvPr>
            <p:ph type="title"/>
          </p:nvPr>
        </p:nvSpPr>
        <p:spPr/>
        <p:txBody>
          <a:bodyPr/>
          <a:lstStyle/>
          <a:p>
            <a:r>
              <a:rPr lang="en-US" dirty="0" smtClean="0">
                <a:latin typeface="Arial" charset="0"/>
                <a:cs typeface="Arial" charset="0"/>
              </a:rPr>
              <a:t>Social Media and Customer Service</a:t>
            </a: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36867" name="Content Placeholder 3"/>
          <p:cNvSpPr>
            <a:spLocks noGrp="1"/>
          </p:cNvSpPr>
          <p:nvPr>
            <p:ph idx="1"/>
          </p:nvPr>
        </p:nvSpPr>
        <p:spPr/>
        <p:txBody>
          <a:bodyPr/>
          <a:lstStyle/>
          <a:p>
            <a:pPr marL="228600" indent="-228600">
              <a:buFont typeface="Arial" charset="0"/>
              <a:buChar char="•"/>
            </a:pPr>
            <a:r>
              <a:rPr lang="en-US" dirty="0"/>
              <a:t>R</a:t>
            </a:r>
            <a:r>
              <a:rPr lang="en-US" dirty="0" smtClean="0"/>
              <a:t>elationships </a:t>
            </a:r>
            <a:r>
              <a:rPr lang="en-US" dirty="0"/>
              <a:t>emerge from joint activity, customers have as much control as </a:t>
            </a:r>
            <a:r>
              <a:rPr lang="en-US" dirty="0" smtClean="0"/>
              <a:t>companies</a:t>
            </a:r>
            <a:endParaRPr lang="en-US" dirty="0" smtClean="0">
              <a:latin typeface="Arial" charset="0"/>
              <a:cs typeface="Arial" charset="0"/>
            </a:endParaRPr>
          </a:p>
          <a:p>
            <a:pPr marL="228600" indent="-228600">
              <a:buFont typeface="Arial" charset="0"/>
              <a:buChar char="•"/>
            </a:pPr>
            <a:r>
              <a:rPr lang="en-US" dirty="0" smtClean="0">
                <a:latin typeface="Arial" charset="0"/>
                <a:cs typeface="Arial" charset="0"/>
              </a:rPr>
              <a:t>Product users freely help each other solve problems</a:t>
            </a:r>
          </a:p>
          <a:p>
            <a:pPr marL="228600" indent="-228600">
              <a:buFont typeface="Arial" charset="0"/>
              <a:buChar char="•"/>
            </a:pPr>
            <a:r>
              <a:rPr lang="en-US" dirty="0" smtClean="0">
                <a:latin typeface="Arial" charset="0"/>
                <a:cs typeface="Arial" charset="0"/>
              </a:rPr>
              <a:t>Selling to, or through, developer networks most successful</a:t>
            </a:r>
          </a:p>
          <a:p>
            <a:pPr marL="850900" lvl="2" indent="-330200"/>
            <a:r>
              <a:rPr lang="en-IN" dirty="0" smtClean="0"/>
              <a:t>Microsoft's MVP program</a:t>
            </a:r>
            <a:endParaRPr lang="en-US" dirty="0" smtClean="0">
              <a:latin typeface="Arial" charset="0"/>
              <a:cs typeface="Arial" charset="0"/>
            </a:endParaRPr>
          </a:p>
          <a:p>
            <a:pPr marL="228600" indent="-228600">
              <a:buFont typeface="Arial" charset="0"/>
              <a:buChar char="•"/>
            </a:pPr>
            <a:r>
              <a:rPr lang="en-US" dirty="0" smtClean="0"/>
              <a:t>Peer-to-peer support risks l</a:t>
            </a:r>
            <a:r>
              <a:rPr lang="en-US" dirty="0" smtClean="0">
                <a:latin typeface="Arial" charset="0"/>
                <a:cs typeface="Arial" charset="0"/>
              </a:rPr>
              <a:t>oss of control</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Social Media and Inbound </a:t>
            </a:r>
            <a:r>
              <a:rPr lang="en-US" dirty="0" smtClean="0"/>
              <a:t>and Outbound </a:t>
            </a:r>
            <a:r>
              <a:rPr lang="en-US" dirty="0"/>
              <a:t>Logistics</a:t>
            </a:r>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sp>
        <p:nvSpPr>
          <p:cNvPr id="4" name="Content Placeholder 3"/>
          <p:cNvSpPr>
            <a:spLocks noGrp="1"/>
          </p:cNvSpPr>
          <p:nvPr>
            <p:ph idx="1"/>
          </p:nvPr>
        </p:nvSpPr>
        <p:spPr/>
        <p:txBody>
          <a:bodyPr/>
          <a:lstStyle/>
          <a:p>
            <a:r>
              <a:rPr lang="en-US" dirty="0"/>
              <a:t>N</a:t>
            </a:r>
            <a:r>
              <a:rPr lang="en-US" dirty="0" smtClean="0"/>
              <a:t>umerous </a:t>
            </a:r>
            <a:r>
              <a:rPr lang="en-US" dirty="0"/>
              <a:t>solution ideas </a:t>
            </a:r>
            <a:r>
              <a:rPr lang="en-US" dirty="0" smtClean="0"/>
              <a:t>and rapid </a:t>
            </a:r>
            <a:r>
              <a:rPr lang="en-US" dirty="0"/>
              <a:t>evaluation of </a:t>
            </a:r>
            <a:r>
              <a:rPr lang="en-US" dirty="0" smtClean="0"/>
              <a:t>them</a:t>
            </a:r>
          </a:p>
          <a:p>
            <a:r>
              <a:rPr lang="en-IN" dirty="0"/>
              <a:t>B</a:t>
            </a:r>
            <a:r>
              <a:rPr lang="en-IN" dirty="0" smtClean="0"/>
              <a:t>etter solutions </a:t>
            </a:r>
            <a:r>
              <a:rPr lang="en-IN" dirty="0"/>
              <a:t>to complex supply chain </a:t>
            </a:r>
            <a:r>
              <a:rPr lang="en-IN" dirty="0" smtClean="0"/>
              <a:t>problems</a:t>
            </a:r>
          </a:p>
          <a:p>
            <a:pPr marL="236538" indent="-236538"/>
            <a:r>
              <a:rPr lang="en-US" dirty="0" smtClean="0"/>
              <a:t>Facilitate user created content and </a:t>
            </a:r>
            <a:r>
              <a:rPr lang="en-US" dirty="0"/>
              <a:t>feedback </a:t>
            </a:r>
            <a:r>
              <a:rPr lang="en-US" dirty="0" smtClean="0"/>
              <a:t>among networks </a:t>
            </a:r>
            <a:r>
              <a:rPr lang="en-US" dirty="0"/>
              <a:t>needed for </a:t>
            </a:r>
            <a:r>
              <a:rPr lang="en-US" dirty="0" smtClean="0"/>
              <a:t>problem solving</a:t>
            </a:r>
          </a:p>
          <a:p>
            <a:pPr marL="236538" indent="-236538">
              <a:buFont typeface="Arial" panose="020B0604020202020204" pitchFamily="34" charset="0"/>
              <a:buChar char="•"/>
            </a:pPr>
            <a:r>
              <a:rPr lang="en-IN" dirty="0"/>
              <a:t>Loss of </a:t>
            </a:r>
            <a:r>
              <a:rPr lang="en-IN" dirty="0" smtClean="0"/>
              <a:t>privacy</a:t>
            </a:r>
          </a:p>
          <a:p>
            <a:pPr lvl="2"/>
            <a:r>
              <a:rPr lang="en-US" dirty="0" smtClean="0"/>
              <a:t>Open discussion of </a:t>
            </a:r>
            <a:r>
              <a:rPr lang="en-US" dirty="0"/>
              <a:t>problem definitions, causes, and solution </a:t>
            </a:r>
            <a:r>
              <a:rPr lang="en-US" dirty="0" smtClean="0"/>
              <a:t>constraints</a:t>
            </a:r>
          </a:p>
          <a:p>
            <a:pPr lvl="2"/>
            <a:r>
              <a:rPr lang="en-US" dirty="0" smtClean="0"/>
              <a:t>Problem </a:t>
            </a:r>
            <a:r>
              <a:rPr lang="en-US" dirty="0"/>
              <a:t>solving in front of your </a:t>
            </a:r>
            <a:r>
              <a:rPr lang="en-US" dirty="0" smtClean="0"/>
              <a:t>competitors</a:t>
            </a:r>
            <a:endParaRPr lang="en-US" dirty="0"/>
          </a:p>
          <a:p>
            <a:pPr marL="925513" lvl="2" indent="-236538"/>
            <a:endParaRPr lang="en-US" dirty="0"/>
          </a:p>
        </p:txBody>
      </p:sp>
    </p:spTree>
    <p:extLst>
      <p:ext uri="{BB962C8B-B14F-4D97-AF65-F5344CB8AC3E}">
        <p14:creationId xmlns:p14="http://schemas.microsoft.com/office/powerpoint/2010/main" xmlns="" val="7233309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p:txBody>
          <a:bodyPr/>
          <a:lstStyle/>
          <a:p>
            <a:r>
              <a:rPr lang="en-US" dirty="0" smtClean="0">
                <a:latin typeface="Arial" charset="0"/>
                <a:cs typeface="Arial" charset="0"/>
              </a:rPr>
              <a:t>Social Media and Manufacturing and Operations</a:t>
            </a:r>
          </a:p>
        </p:txBody>
      </p:sp>
      <p:sp>
        <p:nvSpPr>
          <p:cNvPr id="4" name="Footer Placeholder 3"/>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3" name="Content Placeholder 2"/>
          <p:cNvSpPr>
            <a:spLocks noGrp="1"/>
          </p:cNvSpPr>
          <p:nvPr>
            <p:ph idx="1"/>
          </p:nvPr>
        </p:nvSpPr>
        <p:spPr>
          <a:xfrm>
            <a:off x="772583" y="1559616"/>
            <a:ext cx="10515600" cy="3926784"/>
          </a:xfrm>
        </p:spPr>
        <p:txBody>
          <a:bodyPr/>
          <a:lstStyle/>
          <a:p>
            <a:r>
              <a:rPr lang="en-US" sz="2700" dirty="0"/>
              <a:t>I</a:t>
            </a:r>
            <a:r>
              <a:rPr lang="en-US" sz="2700" dirty="0" smtClean="0"/>
              <a:t>mprove </a:t>
            </a:r>
            <a:r>
              <a:rPr lang="en-US" sz="2700" dirty="0"/>
              <a:t>communication channels within </a:t>
            </a:r>
            <a:r>
              <a:rPr lang="en-US" sz="2700" dirty="0" smtClean="0"/>
              <a:t>organization and </a:t>
            </a:r>
            <a:r>
              <a:rPr lang="en-US" sz="2700" dirty="0"/>
              <a:t>externally with </a:t>
            </a:r>
            <a:r>
              <a:rPr lang="en-US" sz="2700" dirty="0" smtClean="0"/>
              <a:t>consumers, design </a:t>
            </a:r>
            <a:r>
              <a:rPr lang="en-US" sz="2700" dirty="0"/>
              <a:t>products, </a:t>
            </a:r>
            <a:r>
              <a:rPr lang="en-US" sz="2700" dirty="0" smtClean="0"/>
              <a:t>develop supplier </a:t>
            </a:r>
            <a:r>
              <a:rPr lang="en-US" sz="2700" dirty="0"/>
              <a:t>relationships, and </a:t>
            </a:r>
            <a:r>
              <a:rPr lang="en-US" sz="2700" dirty="0" smtClean="0"/>
              <a:t>improve </a:t>
            </a:r>
            <a:r>
              <a:rPr lang="en-US" sz="2700" dirty="0"/>
              <a:t>operational </a:t>
            </a:r>
            <a:r>
              <a:rPr lang="en-US" sz="2700" dirty="0" smtClean="0"/>
              <a:t>efficiencies</a:t>
            </a:r>
          </a:p>
          <a:p>
            <a:r>
              <a:rPr lang="en-US" sz="2700" b="1" dirty="0" smtClean="0"/>
              <a:t>Crowdsourcing </a:t>
            </a:r>
            <a:endParaRPr lang="en-US" sz="2700" dirty="0" smtClean="0"/>
          </a:p>
          <a:p>
            <a:r>
              <a:rPr lang="en-US" sz="2700" b="1" dirty="0" smtClean="0"/>
              <a:t>Businesses-to-consumer </a:t>
            </a:r>
            <a:r>
              <a:rPr lang="en-US" sz="2700" b="1" dirty="0"/>
              <a:t>(B2C</a:t>
            </a:r>
            <a:r>
              <a:rPr lang="en-US" sz="2700" b="1" dirty="0" smtClean="0"/>
              <a:t>)</a:t>
            </a:r>
            <a:endParaRPr lang="en-US" sz="2700" dirty="0" smtClean="0"/>
          </a:p>
          <a:p>
            <a:r>
              <a:rPr lang="en-US" sz="2700" dirty="0" smtClean="0"/>
              <a:t>Youtube channel to post </a:t>
            </a:r>
            <a:r>
              <a:rPr lang="en-US" sz="2700" dirty="0"/>
              <a:t>videos of product reviews and </a:t>
            </a:r>
            <a:r>
              <a:rPr lang="en-US" sz="2700" dirty="0" smtClean="0"/>
              <a:t>testing, factory walk-throughs</a:t>
            </a:r>
          </a:p>
          <a:p>
            <a:r>
              <a:rPr lang="en-US" sz="2700" dirty="0" smtClean="0">
                <a:hlinkClick r:id="rId3"/>
              </a:rPr>
              <a:t>Yammer</a:t>
            </a:r>
            <a:r>
              <a:rPr lang="en-US" sz="2700" dirty="0" smtClean="0"/>
              <a:t> - </a:t>
            </a:r>
            <a:r>
              <a:rPr lang="en-US" sz="2700" dirty="0"/>
              <a:t>enterprise social networking </a:t>
            </a:r>
            <a:r>
              <a:rPr lang="en-US" sz="2700" dirty="0" smtClean="0"/>
              <a:t>service</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p:cNvSpPr>
            <a:spLocks noGrp="1"/>
          </p:cNvSpPr>
          <p:nvPr>
            <p:ph type="title"/>
          </p:nvPr>
        </p:nvSpPr>
        <p:spPr/>
        <p:txBody>
          <a:bodyPr/>
          <a:lstStyle/>
          <a:p>
            <a:r>
              <a:rPr lang="en-US" dirty="0" smtClean="0">
                <a:latin typeface="Arial" charset="0"/>
                <a:cs typeface="Arial" charset="0"/>
              </a:rPr>
              <a:t>Social Media and Human Resources</a:t>
            </a: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4" name="Content Placeholder 3"/>
          <p:cNvSpPr>
            <a:spLocks noGrp="1"/>
          </p:cNvSpPr>
          <p:nvPr>
            <p:ph idx="1"/>
          </p:nvPr>
        </p:nvSpPr>
        <p:spPr>
          <a:xfrm>
            <a:off x="772583" y="1482124"/>
            <a:ext cx="10607040" cy="4114800"/>
          </a:xfrm>
        </p:spPr>
        <p:txBody>
          <a:bodyPr/>
          <a:lstStyle/>
          <a:p>
            <a:pPr marL="236538" indent="-236538">
              <a:buFont typeface="Arial" panose="020B0604020202020204" pitchFamily="34" charset="0"/>
              <a:buChar char="•"/>
              <a:defRPr/>
            </a:pPr>
            <a:r>
              <a:rPr lang="en-US" sz="2700" dirty="0"/>
              <a:t>E</a:t>
            </a:r>
            <a:r>
              <a:rPr lang="en-US" sz="2700" dirty="0" smtClean="0"/>
              <a:t>mployee communications </a:t>
            </a:r>
            <a:r>
              <a:rPr lang="en-US" sz="2700" dirty="0"/>
              <a:t>using </a:t>
            </a:r>
            <a:r>
              <a:rPr lang="en-US" sz="2700" dirty="0" smtClean="0"/>
              <a:t>internal </a:t>
            </a:r>
            <a:r>
              <a:rPr lang="en-US" sz="2700" dirty="0"/>
              <a:t>personnel </a:t>
            </a:r>
            <a:r>
              <a:rPr lang="en-US" sz="2700" dirty="0" smtClean="0"/>
              <a:t>sites</a:t>
            </a:r>
            <a:endParaRPr lang="en-US" sz="2700" dirty="0"/>
          </a:p>
          <a:p>
            <a:pPr marL="568325" lvl="2" indent="-342900">
              <a:defRPr/>
            </a:pPr>
            <a:r>
              <a:rPr lang="en-US" sz="2700" dirty="0" smtClean="0"/>
              <a:t>Ex: </a:t>
            </a:r>
            <a:r>
              <a:rPr lang="en-US" sz="2700" dirty="0"/>
              <a:t>MySite and MyProfile in </a:t>
            </a:r>
            <a:r>
              <a:rPr lang="en-US" sz="2700" dirty="0" smtClean="0"/>
              <a:t>SharePoint</a:t>
            </a:r>
          </a:p>
          <a:p>
            <a:pPr marL="236538" indent="-236538">
              <a:buFont typeface="Arial" panose="020B0604020202020204" pitchFamily="34" charset="0"/>
              <a:buChar char="•"/>
            </a:pPr>
            <a:r>
              <a:rPr lang="en-US" sz="2700" dirty="0"/>
              <a:t>F</a:t>
            </a:r>
            <a:r>
              <a:rPr lang="en-US" sz="2700" dirty="0" smtClean="0"/>
              <a:t>inding </a:t>
            </a:r>
            <a:r>
              <a:rPr lang="en-US" sz="2700" dirty="0"/>
              <a:t>employee </a:t>
            </a:r>
            <a:r>
              <a:rPr lang="en-US" sz="2700" dirty="0" smtClean="0"/>
              <a:t>prospects, recruiting candidates, candidate evaluation</a:t>
            </a:r>
          </a:p>
          <a:p>
            <a:pPr marL="236538" indent="-236538">
              <a:buFont typeface="Arial" panose="020B0604020202020204" pitchFamily="34" charset="0"/>
              <a:buChar char="•"/>
            </a:pPr>
            <a:r>
              <a:rPr lang="en-US" sz="2700" dirty="0"/>
              <a:t>P</a:t>
            </a:r>
            <a:r>
              <a:rPr lang="en-US" sz="2700" dirty="0" smtClean="0"/>
              <a:t>lace </a:t>
            </a:r>
            <a:r>
              <a:rPr lang="en-US" sz="2700" dirty="0"/>
              <a:t>for employees to post their </a:t>
            </a:r>
            <a:r>
              <a:rPr lang="en-US" sz="2700" dirty="0" smtClean="0"/>
              <a:t>expertise</a:t>
            </a:r>
          </a:p>
          <a:p>
            <a:pPr marL="236538" indent="-236538">
              <a:buFont typeface="Arial" panose="020B0604020202020204" pitchFamily="34" charset="0"/>
              <a:buChar char="•"/>
            </a:pPr>
            <a:r>
              <a:rPr lang="en-US" sz="2700" dirty="0" smtClean="0"/>
              <a:t>Risks: </a:t>
            </a:r>
          </a:p>
          <a:p>
            <a:pPr marL="571500" lvl="2" indent="-342900">
              <a:defRPr/>
            </a:pPr>
            <a:r>
              <a:rPr lang="en-US" sz="2400" dirty="0" smtClean="0"/>
              <a:t>Forming </a:t>
            </a:r>
            <a:r>
              <a:rPr lang="en-US" sz="2400" dirty="0"/>
              <a:t>erroneous conclusions about </a:t>
            </a:r>
            <a:r>
              <a:rPr lang="en-US" sz="2400" dirty="0" smtClean="0"/>
              <a:t>employees</a:t>
            </a:r>
          </a:p>
          <a:p>
            <a:pPr marL="571500" lvl="2" indent="-342900">
              <a:defRPr/>
            </a:pPr>
            <a:r>
              <a:rPr lang="en-US" sz="2400" dirty="0" smtClean="0"/>
              <a:t>Becoming defender </a:t>
            </a:r>
            <a:r>
              <a:rPr lang="en-US" sz="2400" dirty="0"/>
              <a:t>of belief or </a:t>
            </a:r>
            <a:r>
              <a:rPr lang="en-US" sz="2400" dirty="0" smtClean="0"/>
              <a:t>pushing unpopular </a:t>
            </a:r>
            <a:r>
              <a:rPr lang="en-US" sz="2400" dirty="0"/>
              <a:t>management </a:t>
            </a:r>
            <a:r>
              <a:rPr lang="en-US" sz="2400" dirty="0" smtClean="0"/>
              <a:t>message</a:t>
            </a:r>
            <a:endParaRPr lang="en-US" sz="24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AutoShape 2"/>
          <p:cNvSpPr>
            <a:spLocks noGrp="1" noChangeArrowheads="1"/>
          </p:cNvSpPr>
          <p:nvPr>
            <p:ph type="title"/>
          </p:nvPr>
        </p:nvSpPr>
        <p:spPr/>
        <p:txBody>
          <a:bodyPr/>
          <a:lstStyle/>
          <a:p>
            <a:pPr marL="112713" indent="-112713"/>
            <a:r>
              <a:rPr lang="en-IN" dirty="0" smtClean="0"/>
              <a:t>“It’s All About Eyeballs” </a:t>
            </a:r>
            <a:endParaRPr lang="en-US" dirty="0" smtClean="0">
              <a:latin typeface="Arial" charset="0"/>
              <a:cs typeface="Arial" charset="0"/>
            </a:endParaRPr>
          </a:p>
        </p:txBody>
      </p:sp>
      <p:sp>
        <p:nvSpPr>
          <p:cNvPr id="39941" name="Footer Placeholder 1"/>
          <p:cNvSpPr>
            <a:spLocks noGrp="1"/>
          </p:cNvSpPr>
          <p:nvPr>
            <p:ph type="ftr" sz="quarter" idx="10"/>
          </p:nvPr>
        </p:nvSpPr>
        <p:spPr bwMode="auto">
          <a:extLst/>
        </p:spPr>
        <p:txBody>
          <a:bodyPr vert="horz" lIns="91440" tIns="45720" rIns="91440" bIns="45720" rtlCol="0" anchor="ctr"/>
          <a:lstStyle/>
          <a:p>
            <a:r>
              <a:rPr lang="en-US" dirty="0" smtClean="0"/>
              <a:t>Copyright © 2017 Pearson Education, Inc. </a:t>
            </a:r>
            <a:endParaRPr lang="en-US" dirty="0"/>
          </a:p>
        </p:txBody>
      </p:sp>
      <p:sp>
        <p:nvSpPr>
          <p:cNvPr id="9219" name="Content Placeholder 1"/>
          <p:cNvSpPr>
            <a:spLocks noGrp="1"/>
          </p:cNvSpPr>
          <p:nvPr>
            <p:ph idx="1"/>
          </p:nvPr>
        </p:nvSpPr>
        <p:spPr/>
        <p:txBody>
          <a:bodyPr/>
          <a:lstStyle/>
          <a:p>
            <a:r>
              <a:rPr lang="en-US" dirty="0" smtClean="0"/>
              <a:t>Repurpose </a:t>
            </a:r>
            <a:r>
              <a:rPr lang="en-US" dirty="0"/>
              <a:t>PRIDE </a:t>
            </a:r>
            <a:r>
              <a:rPr lang="en-US" dirty="0" smtClean="0"/>
              <a:t>to </a:t>
            </a:r>
            <a:r>
              <a:rPr lang="en-US" dirty="0"/>
              <a:t>make it more </a:t>
            </a:r>
            <a:r>
              <a:rPr lang="en-US" dirty="0" smtClean="0"/>
              <a:t>profitable</a:t>
            </a:r>
          </a:p>
          <a:p>
            <a:r>
              <a:rPr lang="en-US" dirty="0" smtClean="0">
                <a:hlinkClick r:id="rId3"/>
              </a:rPr>
              <a:t>“Eyeballs” </a:t>
            </a:r>
            <a:r>
              <a:rPr lang="en-US" dirty="0" smtClean="0"/>
              <a:t>&amp; clicks generates revenue</a:t>
            </a:r>
          </a:p>
          <a:p>
            <a:r>
              <a:rPr lang="en-US" dirty="0" smtClean="0"/>
              <a:t>Will PRIDE handle large number of users?</a:t>
            </a:r>
            <a:endParaRPr lang="en-US" dirty="0"/>
          </a:p>
          <a:p>
            <a:r>
              <a:rPr lang="en-US" dirty="0" smtClean="0"/>
              <a:t>Need </a:t>
            </a:r>
            <a:r>
              <a:rPr lang="en-US" dirty="0"/>
              <a:t>to </a:t>
            </a:r>
            <a:r>
              <a:rPr lang="en-US" dirty="0" smtClean="0"/>
              <a:t>describe potential to vendors</a:t>
            </a:r>
          </a:p>
          <a:p>
            <a:r>
              <a:rPr lang="en-US" dirty="0" smtClean="0"/>
              <a:t>Carefully think </a:t>
            </a:r>
            <a:r>
              <a:rPr lang="en-US" dirty="0"/>
              <a:t>about </a:t>
            </a:r>
            <a:r>
              <a:rPr lang="en-US" dirty="0" smtClean="0"/>
              <a:t>details </a:t>
            </a:r>
            <a:r>
              <a:rPr lang="en-US" dirty="0"/>
              <a:t>of </a:t>
            </a:r>
            <a:r>
              <a:rPr lang="en-US" dirty="0" smtClean="0"/>
              <a:t>how </a:t>
            </a:r>
            <a:r>
              <a:rPr lang="en-US" dirty="0"/>
              <a:t>system will function </a:t>
            </a:r>
            <a:r>
              <a:rPr lang="en-US" dirty="0" smtClean="0"/>
              <a:t>before estimating </a:t>
            </a:r>
            <a:r>
              <a:rPr lang="en-US" dirty="0"/>
              <a:t>development costs or </a:t>
            </a:r>
            <a:r>
              <a:rPr lang="en-US" dirty="0" smtClean="0"/>
              <a:t>project timeline</a:t>
            </a:r>
            <a:endParaRPr lang="en-US"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p:cNvSpPr>
          <p:nvPr>
            <p:ph type="title"/>
          </p:nvPr>
        </p:nvSpPr>
        <p:spPr/>
        <p:txBody>
          <a:bodyPr/>
          <a:lstStyle/>
          <a:p>
            <a:r>
              <a:rPr lang="en-US" dirty="0"/>
              <a:t>What Is the Value of Social Capital?</a:t>
            </a:r>
            <a:endParaRPr lang="en-US" dirty="0" smtClean="0">
              <a:latin typeface="Arial" charset="0"/>
              <a:cs typeface="Arial" charset="0"/>
            </a:endParaRP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4" name="Content Placeholder 3"/>
          <p:cNvSpPr>
            <a:spLocks noGrp="1"/>
          </p:cNvSpPr>
          <p:nvPr>
            <p:ph idx="1"/>
          </p:nvPr>
        </p:nvSpPr>
        <p:spPr/>
        <p:txBody>
          <a:bodyPr/>
          <a:lstStyle/>
          <a:p>
            <a:pPr marL="236538" indent="-227013">
              <a:buFont typeface="Arial" panose="020B0604020202020204" pitchFamily="34" charset="0"/>
              <a:buChar char="•"/>
              <a:defRPr/>
            </a:pPr>
            <a:r>
              <a:rPr lang="en-US" dirty="0">
                <a:latin typeface="Arial" charset="0"/>
              </a:rPr>
              <a:t>Value of </a:t>
            </a:r>
            <a:r>
              <a:rPr lang="en-US" b="1" dirty="0">
                <a:latin typeface="Arial" charset="0"/>
              </a:rPr>
              <a:t>social capital</a:t>
            </a:r>
            <a:r>
              <a:rPr lang="en-US" dirty="0">
                <a:latin typeface="Arial" charset="0"/>
              </a:rPr>
              <a:t> </a:t>
            </a:r>
          </a:p>
          <a:p>
            <a:pPr marL="858838" indent="-392113">
              <a:buFont typeface="Wingdings" pitchFamily="2" charset="2"/>
              <a:buChar char="Ø"/>
              <a:defRPr/>
            </a:pPr>
            <a:r>
              <a:rPr lang="en-US" dirty="0">
                <a:latin typeface="Arial" charset="0"/>
              </a:rPr>
              <a:t>Number of relationships, strength of relationships, and resources </a:t>
            </a:r>
            <a:r>
              <a:rPr lang="en-US" dirty="0" smtClean="0">
                <a:latin typeface="Arial" charset="0"/>
              </a:rPr>
              <a:t>controlled</a:t>
            </a:r>
          </a:p>
          <a:p>
            <a:pPr marL="236538" indent="-236538">
              <a:buFont typeface="Arial" panose="020B0604020202020204" pitchFamily="34" charset="0"/>
              <a:buChar char="•"/>
              <a:defRPr/>
            </a:pPr>
            <a:r>
              <a:rPr lang="en-US" dirty="0" smtClean="0">
                <a:latin typeface="Arial" charset="0"/>
              </a:rPr>
              <a:t>Adds value </a:t>
            </a:r>
            <a:r>
              <a:rPr lang="en-IN" dirty="0"/>
              <a:t>in four ways:</a:t>
            </a:r>
            <a:endParaRPr lang="en-US" dirty="0">
              <a:latin typeface="Arial" charset="0"/>
            </a:endParaRPr>
          </a:p>
          <a:p>
            <a:pPr marL="914400" indent="-457200">
              <a:spcBef>
                <a:spcPts val="400"/>
              </a:spcBef>
              <a:buFont typeface="+mj-lt"/>
              <a:buAutoNum type="arabicPeriod"/>
            </a:pPr>
            <a:r>
              <a:rPr lang="en-US" dirty="0" smtClean="0"/>
              <a:t>Information</a:t>
            </a:r>
          </a:p>
          <a:p>
            <a:pPr marL="914400" indent="-457200">
              <a:spcBef>
                <a:spcPts val="400"/>
              </a:spcBef>
              <a:buFont typeface="+mj-lt"/>
              <a:buAutoNum type="arabicPeriod"/>
            </a:pPr>
            <a:r>
              <a:rPr lang="en-US" dirty="0" smtClean="0"/>
              <a:t>Influence </a:t>
            </a:r>
            <a:endParaRPr lang="en-US" dirty="0"/>
          </a:p>
          <a:p>
            <a:pPr marL="914400" indent="-457200">
              <a:spcBef>
                <a:spcPts val="400"/>
              </a:spcBef>
              <a:buFont typeface="+mj-lt"/>
              <a:buAutoNum type="arabicPeriod"/>
            </a:pPr>
            <a:r>
              <a:rPr lang="en-US" dirty="0" smtClean="0"/>
              <a:t>Social </a:t>
            </a:r>
            <a:r>
              <a:rPr lang="en-US" dirty="0"/>
              <a:t>credentials</a:t>
            </a:r>
          </a:p>
          <a:p>
            <a:pPr marL="914400" indent="-457200">
              <a:spcBef>
                <a:spcPts val="400"/>
              </a:spcBef>
              <a:buFont typeface="+mj-lt"/>
              <a:buAutoNum type="arabicPeriod"/>
            </a:pPr>
            <a:r>
              <a:rPr lang="en-US" dirty="0" smtClean="0"/>
              <a:t>Personal reinforcement</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a:t>
            </a:r>
            <a:br>
              <a:rPr lang="en-US" dirty="0"/>
            </a:br>
            <a:r>
              <a:rPr lang="en-IN" dirty="0"/>
              <a:t>Facebook for Organizations… and Machines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pPr>
              <a:spcBef>
                <a:spcPts val="400"/>
              </a:spcBef>
            </a:pPr>
            <a:r>
              <a:rPr lang="en-US" dirty="0" smtClean="0"/>
              <a:t>Chatter, by </a:t>
            </a:r>
            <a:r>
              <a:rPr lang="en-US" dirty="0" smtClean="0">
                <a:hlinkClick r:id="rId2"/>
              </a:rPr>
              <a:t>salesforce.com</a:t>
            </a:r>
            <a:r>
              <a:rPr lang="en-US" dirty="0" smtClean="0"/>
              <a:t>, to </a:t>
            </a:r>
            <a:r>
              <a:rPr lang="en-US" dirty="0"/>
              <a:t>connect </a:t>
            </a:r>
            <a:r>
              <a:rPr lang="en-US" dirty="0" smtClean="0"/>
              <a:t>employees, customers</a:t>
            </a:r>
          </a:p>
          <a:p>
            <a:pPr>
              <a:spcBef>
                <a:spcPts val="400"/>
              </a:spcBef>
            </a:pPr>
            <a:r>
              <a:rPr lang="en-US" dirty="0"/>
              <a:t>C</a:t>
            </a:r>
            <a:r>
              <a:rPr lang="en-US" dirty="0" smtClean="0"/>
              <a:t>ommunities identify, solve </a:t>
            </a:r>
            <a:r>
              <a:rPr lang="en-US" dirty="0"/>
              <a:t>problems more quickly and </a:t>
            </a:r>
            <a:r>
              <a:rPr lang="en-US" dirty="0" smtClean="0"/>
              <a:t>more effectively</a:t>
            </a:r>
          </a:p>
          <a:p>
            <a:pPr>
              <a:spcBef>
                <a:spcPts val="400"/>
              </a:spcBef>
            </a:pPr>
            <a:r>
              <a:rPr lang="en-US" dirty="0" smtClean="0"/>
              <a:t>Readily </a:t>
            </a:r>
            <a:r>
              <a:rPr lang="en-US" dirty="0"/>
              <a:t>find and recruit needed experts </a:t>
            </a:r>
            <a:r>
              <a:rPr lang="en-US" dirty="0" smtClean="0"/>
              <a:t>within organization</a:t>
            </a:r>
          </a:p>
          <a:p>
            <a:pPr>
              <a:spcBef>
                <a:spcPts val="400"/>
              </a:spcBef>
            </a:pPr>
            <a:r>
              <a:rPr lang="en-US" dirty="0"/>
              <a:t>F</a:t>
            </a:r>
            <a:r>
              <a:rPr lang="en-US" dirty="0" smtClean="0"/>
              <a:t>aster </a:t>
            </a:r>
            <a:r>
              <a:rPr lang="en-US" dirty="0"/>
              <a:t>project </a:t>
            </a:r>
            <a:r>
              <a:rPr lang="en-US" dirty="0" smtClean="0"/>
              <a:t>collaboration</a:t>
            </a:r>
          </a:p>
          <a:p>
            <a:pPr>
              <a:spcBef>
                <a:spcPts val="400"/>
              </a:spcBef>
            </a:pPr>
            <a:r>
              <a:rPr lang="en-US" dirty="0" smtClean="0"/>
              <a:t>Internal-facing</a:t>
            </a:r>
            <a:r>
              <a:rPr lang="en-US" dirty="0"/>
              <a:t> </a:t>
            </a:r>
            <a:r>
              <a:rPr lang="en-US" dirty="0" smtClean="0"/>
              <a:t>communities </a:t>
            </a:r>
            <a:r>
              <a:rPr lang="en-US" dirty="0"/>
              <a:t>use </a:t>
            </a:r>
            <a:r>
              <a:rPr lang="en-US" dirty="0" smtClean="0"/>
              <a:t>social </a:t>
            </a:r>
            <a:r>
              <a:rPr lang="en-US" dirty="0"/>
              <a:t>media to make organizations </a:t>
            </a:r>
            <a:r>
              <a:rPr lang="en-US" dirty="0" smtClean="0"/>
              <a:t>better</a:t>
            </a:r>
            <a:endParaRPr lang="en-US" dirty="0"/>
          </a:p>
        </p:txBody>
      </p:sp>
    </p:spTree>
    <p:extLst>
      <p:ext uri="{BB962C8B-B14F-4D97-AF65-F5344CB8AC3E}">
        <p14:creationId xmlns:p14="http://schemas.microsoft.com/office/powerpoint/2010/main" xmlns="" val="41591006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p:cNvSpPr>
            <a:spLocks noGrp="1"/>
          </p:cNvSpPr>
          <p:nvPr>
            <p:ph type="title"/>
          </p:nvPr>
        </p:nvSpPr>
        <p:spPr/>
        <p:txBody>
          <a:bodyPr/>
          <a:lstStyle/>
          <a:p>
            <a:pPr marL="679450" indent="-679450"/>
            <a:r>
              <a:rPr lang="en-US" dirty="0" smtClean="0">
                <a:latin typeface="Arial" charset="0"/>
                <a:cs typeface="Arial" charset="0"/>
              </a:rPr>
              <a:t>Q3</a:t>
            </a:r>
            <a:r>
              <a:rPr lang="en-US" dirty="0">
                <a:latin typeface="Arial" charset="0"/>
                <a:cs typeface="Arial" charset="0"/>
              </a:rPr>
              <a:t>: How </a:t>
            </a:r>
            <a:r>
              <a:rPr lang="en-US" dirty="0" smtClean="0">
                <a:latin typeface="Arial" charset="0"/>
                <a:cs typeface="Arial" charset="0"/>
              </a:rPr>
              <a:t>Do SMIS </a:t>
            </a:r>
            <a:r>
              <a:rPr lang="en-US" dirty="0">
                <a:latin typeface="Arial" charset="0"/>
                <a:cs typeface="Arial" charset="0"/>
              </a:rPr>
              <a:t>Increase Social Capital?</a:t>
            </a: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4" name="Content Placeholder 3"/>
          <p:cNvSpPr>
            <a:spLocks noGrp="1"/>
          </p:cNvSpPr>
          <p:nvPr>
            <p:ph idx="1"/>
          </p:nvPr>
        </p:nvSpPr>
        <p:spPr>
          <a:xfrm>
            <a:off x="935872" y="1544118"/>
            <a:ext cx="10332720" cy="4060134"/>
          </a:xfrm>
        </p:spPr>
        <p:txBody>
          <a:bodyPr/>
          <a:lstStyle/>
          <a:p>
            <a:r>
              <a:rPr lang="en-US" dirty="0" smtClean="0"/>
              <a:t>Capital</a:t>
            </a:r>
          </a:p>
          <a:p>
            <a:pPr lvl="2"/>
            <a:r>
              <a:rPr lang="en-US" dirty="0" smtClean="0"/>
              <a:t>Investment of resources </a:t>
            </a:r>
            <a:r>
              <a:rPr lang="en-US" dirty="0"/>
              <a:t>for future </a:t>
            </a:r>
            <a:r>
              <a:rPr lang="en-US" dirty="0" smtClean="0"/>
              <a:t>profit</a:t>
            </a:r>
          </a:p>
          <a:p>
            <a:r>
              <a:rPr lang="en-US" dirty="0" smtClean="0"/>
              <a:t>Types of business capital</a:t>
            </a:r>
          </a:p>
          <a:p>
            <a:pPr lvl="2" indent="-400050" eaLnBrk="0" hangingPunct="0">
              <a:spcBef>
                <a:spcPct val="30000"/>
              </a:spcBef>
              <a:defRPr/>
            </a:pPr>
            <a:r>
              <a:rPr lang="en-US" dirty="0" smtClean="0"/>
              <a:t>Physical capital</a:t>
            </a:r>
            <a:r>
              <a:rPr lang="en-US" dirty="0"/>
              <a:t>:</a:t>
            </a:r>
            <a:r>
              <a:rPr lang="en-US" dirty="0" smtClean="0"/>
              <a:t> produce </a:t>
            </a:r>
            <a:r>
              <a:rPr lang="en-US" dirty="0"/>
              <a:t>goods and </a:t>
            </a:r>
            <a:r>
              <a:rPr lang="en-US" dirty="0" smtClean="0"/>
              <a:t>services (factories</a:t>
            </a:r>
            <a:r>
              <a:rPr lang="en-US" dirty="0"/>
              <a:t>, machines, manufacturing </a:t>
            </a:r>
            <a:r>
              <a:rPr lang="en-US" dirty="0" smtClean="0"/>
              <a:t>equipment)</a:t>
            </a:r>
          </a:p>
          <a:p>
            <a:pPr lvl="2" indent="-400050" eaLnBrk="0" hangingPunct="0">
              <a:spcBef>
                <a:spcPct val="30000"/>
              </a:spcBef>
              <a:defRPr/>
            </a:pPr>
            <a:r>
              <a:rPr lang="en-US" dirty="0" smtClean="0"/>
              <a:t>Human capital</a:t>
            </a:r>
            <a:r>
              <a:rPr lang="en-US" dirty="0"/>
              <a:t>:</a:t>
            </a:r>
            <a:r>
              <a:rPr lang="en-US" dirty="0" smtClean="0"/>
              <a:t> </a:t>
            </a:r>
            <a:r>
              <a:rPr lang="en-US" dirty="0"/>
              <a:t>human knowledge and skills </a:t>
            </a:r>
            <a:r>
              <a:rPr lang="en-US" dirty="0" smtClean="0"/>
              <a:t>investments</a:t>
            </a:r>
          </a:p>
          <a:p>
            <a:pPr lvl="2" indent="-400050" eaLnBrk="0" hangingPunct="0">
              <a:spcBef>
                <a:spcPct val="30000"/>
              </a:spcBef>
              <a:defRPr/>
            </a:pPr>
            <a:r>
              <a:rPr lang="en-US" dirty="0" smtClean="0"/>
              <a:t>Social capital: social </a:t>
            </a:r>
            <a:r>
              <a:rPr lang="en-US" dirty="0"/>
              <a:t>relations</a:t>
            </a:r>
            <a:r>
              <a:rPr lang="en-US" dirty="0" smtClean="0"/>
              <a:t> with expectation </a:t>
            </a:r>
            <a:r>
              <a:rPr lang="en-US" dirty="0"/>
              <a:t>of </a:t>
            </a:r>
            <a:r>
              <a:rPr lang="en-US" dirty="0" smtClean="0"/>
              <a:t>marketplace returns</a:t>
            </a:r>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Value of Social Capital</a:t>
            </a:r>
            <a:r>
              <a:rPr lang="en-US" dirty="0" smtClean="0"/>
              <a:t>?</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pPr marL="0" indent="0">
              <a:buNone/>
            </a:pPr>
            <a:r>
              <a:rPr lang="en-US" dirty="0" smtClean="0"/>
              <a:t>Benefits to People</a:t>
            </a:r>
          </a:p>
          <a:p>
            <a:pPr marL="914400" indent="-514350">
              <a:buFont typeface="+mj-lt"/>
              <a:buAutoNum type="arabicPeriod"/>
            </a:pPr>
            <a:r>
              <a:rPr lang="en-US" dirty="0" smtClean="0"/>
              <a:t>Information</a:t>
            </a:r>
          </a:p>
          <a:p>
            <a:pPr marL="1255713" lvl="2"/>
            <a:r>
              <a:rPr lang="en-US" dirty="0" smtClean="0"/>
              <a:t>Opportunities</a:t>
            </a:r>
            <a:r>
              <a:rPr lang="en-US" dirty="0"/>
              <a:t>, alternatives</a:t>
            </a:r>
            <a:r>
              <a:rPr lang="en-US" dirty="0" smtClean="0"/>
              <a:t>, problems</a:t>
            </a:r>
            <a:r>
              <a:rPr lang="en-US" dirty="0"/>
              <a:t>, and other factors important </a:t>
            </a:r>
            <a:r>
              <a:rPr lang="en-US" dirty="0" smtClean="0"/>
              <a:t>to professionally and personally</a:t>
            </a:r>
            <a:endParaRPr lang="en-US" dirty="0"/>
          </a:p>
          <a:p>
            <a:pPr marL="914400" indent="-514350">
              <a:buFont typeface="+mj-lt"/>
              <a:buAutoNum type="arabicPeriod"/>
            </a:pPr>
            <a:r>
              <a:rPr lang="en-US" dirty="0" smtClean="0"/>
              <a:t>Influence</a:t>
            </a:r>
          </a:p>
          <a:p>
            <a:pPr marL="1255713" lvl="2" indent="-341313"/>
            <a:r>
              <a:rPr lang="en-US" dirty="0" smtClean="0"/>
              <a:t>Decision makers and peers</a:t>
            </a:r>
            <a:endParaRPr lang="en-US" dirty="0"/>
          </a:p>
        </p:txBody>
      </p:sp>
    </p:spTree>
    <p:extLst>
      <p:ext uri="{BB962C8B-B14F-4D97-AF65-F5344CB8AC3E}">
        <p14:creationId xmlns:p14="http://schemas.microsoft.com/office/powerpoint/2010/main" xmlns="" val="27663630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Value of Social Capital</a:t>
            </a:r>
            <a:r>
              <a:rPr lang="en-US" dirty="0" smtClean="0"/>
              <a:t>? (cont’d)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pPr marL="914400" indent="-514350">
              <a:buFont typeface="+mj-lt"/>
              <a:buAutoNum type="arabicPeriod" startAt="3"/>
            </a:pPr>
            <a:r>
              <a:rPr lang="en-US" dirty="0" smtClean="0"/>
              <a:t>Social credentials</a:t>
            </a:r>
          </a:p>
          <a:p>
            <a:pPr marL="1201738" lvl="2" indent="-341313"/>
            <a:r>
              <a:rPr lang="en-US" dirty="0"/>
              <a:t>B</a:t>
            </a:r>
            <a:r>
              <a:rPr lang="en-US" dirty="0" smtClean="0"/>
              <a:t>eing </a:t>
            </a:r>
            <a:r>
              <a:rPr lang="en-US" dirty="0"/>
              <a:t>linked to a network of highly regarded </a:t>
            </a:r>
            <a:r>
              <a:rPr lang="en-US" dirty="0" smtClean="0"/>
              <a:t>contacts</a:t>
            </a:r>
            <a:endParaRPr lang="en-US" dirty="0"/>
          </a:p>
          <a:p>
            <a:pPr marL="914400" indent="-514350">
              <a:buFont typeface="+mj-lt"/>
              <a:buAutoNum type="arabicPeriod" startAt="3"/>
            </a:pPr>
            <a:r>
              <a:rPr lang="en-US" dirty="0" smtClean="0"/>
              <a:t>Personal reinforcement</a:t>
            </a:r>
          </a:p>
          <a:p>
            <a:pPr marL="1201738" lvl="2"/>
            <a:r>
              <a:rPr lang="en-US" dirty="0" smtClean="0"/>
              <a:t>Professional </a:t>
            </a:r>
            <a:r>
              <a:rPr lang="en-US" dirty="0"/>
              <a:t>identity, image, and </a:t>
            </a:r>
            <a:r>
              <a:rPr lang="en-US" dirty="0" smtClean="0"/>
              <a:t>position in </a:t>
            </a:r>
            <a:r>
              <a:rPr lang="en-US" dirty="0"/>
              <a:t>organization or </a:t>
            </a:r>
            <a:r>
              <a:rPr lang="en-US" dirty="0" smtClean="0"/>
              <a:t>industry</a:t>
            </a:r>
          </a:p>
          <a:p>
            <a:r>
              <a:rPr lang="en-US" dirty="0" smtClean="0"/>
              <a:t>Understand </a:t>
            </a:r>
            <a:r>
              <a:rPr lang="en-US" dirty="0"/>
              <a:t>what social </a:t>
            </a:r>
            <a:r>
              <a:rPr lang="en-US" dirty="0" smtClean="0"/>
              <a:t>capital is</a:t>
            </a:r>
            <a:r>
              <a:rPr lang="en-US" dirty="0"/>
              <a:t>, why it’s valuable, and how you can benefit from </a:t>
            </a:r>
            <a:r>
              <a:rPr lang="en-US" dirty="0" smtClean="0"/>
              <a:t>it</a:t>
            </a:r>
            <a:endParaRPr lang="en-US" dirty="0"/>
          </a:p>
        </p:txBody>
      </p:sp>
    </p:spTree>
    <p:extLst>
      <p:ext uri="{BB962C8B-B14F-4D97-AF65-F5344CB8AC3E}">
        <p14:creationId xmlns:p14="http://schemas.microsoft.com/office/powerpoint/2010/main" xmlns="" val="31210843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Gain Social Capital for Professionals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r>
              <a:rPr lang="en-US" dirty="0"/>
              <a:t>B</a:t>
            </a:r>
            <a:r>
              <a:rPr lang="en-US" dirty="0" smtClean="0"/>
              <a:t>y </a:t>
            </a:r>
            <a:r>
              <a:rPr lang="en-US" dirty="0"/>
              <a:t>adding more friends and </a:t>
            </a:r>
            <a:r>
              <a:rPr lang="en-US" dirty="0" smtClean="0"/>
              <a:t>strengthening relationships with existing friends</a:t>
            </a:r>
          </a:p>
          <a:p>
            <a:r>
              <a:rPr lang="en-US" dirty="0" smtClean="0"/>
              <a:t>By </a:t>
            </a:r>
            <a:r>
              <a:rPr lang="en-US" dirty="0"/>
              <a:t>adding friends and strengthening </a:t>
            </a:r>
            <a:r>
              <a:rPr lang="en-US" dirty="0" smtClean="0"/>
              <a:t>relationships with </a:t>
            </a:r>
            <a:r>
              <a:rPr lang="en-US" dirty="0"/>
              <a:t>people who control resources </a:t>
            </a:r>
            <a:r>
              <a:rPr lang="en-US" dirty="0" smtClean="0"/>
              <a:t>important </a:t>
            </a:r>
            <a:r>
              <a:rPr lang="en-US" dirty="0"/>
              <a:t>to </a:t>
            </a:r>
            <a:r>
              <a:rPr lang="en-US" dirty="0" smtClean="0"/>
              <a:t>you</a:t>
            </a:r>
          </a:p>
          <a:p>
            <a:r>
              <a:rPr lang="en-US" dirty="0"/>
              <a:t>M</a:t>
            </a:r>
            <a:r>
              <a:rPr lang="en-US" dirty="0" smtClean="0"/>
              <a:t>easure your </a:t>
            </a:r>
            <a:r>
              <a:rPr lang="en-US" dirty="0"/>
              <a:t>social networking </a:t>
            </a:r>
            <a:r>
              <a:rPr lang="en-US" dirty="0" smtClean="0"/>
              <a:t>capital with online service, such as </a:t>
            </a:r>
            <a:r>
              <a:rPr lang="en-US" dirty="0" smtClean="0">
                <a:hlinkClick r:id="rId2"/>
              </a:rPr>
              <a:t>Klout.com</a:t>
            </a:r>
            <a:endParaRPr lang="en-US" dirty="0" smtClean="0"/>
          </a:p>
          <a:p>
            <a:pPr lvl="2"/>
            <a:r>
              <a:rPr lang="en-US" dirty="0" smtClean="0"/>
              <a:t>More </a:t>
            </a:r>
            <a:r>
              <a:rPr lang="en-US" dirty="0"/>
              <a:t>others respond to your content, </a:t>
            </a:r>
            <a:r>
              <a:rPr lang="en-US" dirty="0" smtClean="0"/>
              <a:t>higher </a:t>
            </a:r>
            <a:r>
              <a:rPr lang="en-US" dirty="0"/>
              <a:t>your </a:t>
            </a:r>
            <a:r>
              <a:rPr lang="en-US" dirty="0" smtClean="0"/>
              <a:t>score</a:t>
            </a:r>
          </a:p>
        </p:txBody>
      </p:sp>
    </p:spTree>
    <p:extLst>
      <p:ext uri="{BB962C8B-B14F-4D97-AF65-F5344CB8AC3E}">
        <p14:creationId xmlns:p14="http://schemas.microsoft.com/office/powerpoint/2010/main" xmlns="" val="8009500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le 1"/>
          <p:cNvSpPr>
            <a:spLocks noGrp="1"/>
          </p:cNvSpPr>
          <p:nvPr>
            <p:ph type="title"/>
          </p:nvPr>
        </p:nvSpPr>
        <p:spPr/>
        <p:txBody>
          <a:bodyPr/>
          <a:lstStyle/>
          <a:p>
            <a:r>
              <a:rPr lang="en-US" dirty="0" smtClean="0">
                <a:latin typeface="Arial" charset="0"/>
                <a:cs typeface="Arial" charset="0"/>
              </a:rPr>
              <a:t>How Do Social Networks Add Value to Businesses?</a:t>
            </a: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48131" name="Content Placeholder 3"/>
          <p:cNvSpPr>
            <a:spLocks noGrp="1"/>
          </p:cNvSpPr>
          <p:nvPr>
            <p:ph idx="1"/>
          </p:nvPr>
        </p:nvSpPr>
        <p:spPr/>
        <p:txBody>
          <a:bodyPr/>
          <a:lstStyle/>
          <a:p>
            <a:pPr marL="6350" indent="0">
              <a:buNone/>
            </a:pPr>
            <a:r>
              <a:rPr lang="en-US" dirty="0" smtClean="0">
                <a:latin typeface="Arial" charset="0"/>
                <a:cs typeface="Arial" charset="0"/>
              </a:rPr>
              <a:t>Progressive organizations:</a:t>
            </a:r>
          </a:p>
          <a:p>
            <a:pPr marL="577850" lvl="2" indent="-241300"/>
            <a:r>
              <a:rPr lang="en-US" dirty="0">
                <a:latin typeface="Arial" charset="0"/>
                <a:cs typeface="Arial" charset="0"/>
              </a:rPr>
              <a:t>P</a:t>
            </a:r>
            <a:r>
              <a:rPr lang="en-US" dirty="0" smtClean="0">
                <a:latin typeface="Arial" charset="0"/>
                <a:cs typeface="Arial" charset="0"/>
              </a:rPr>
              <a:t>resence on Facebook, LinkedIn, Twitter, and other SN sites</a:t>
            </a:r>
          </a:p>
          <a:p>
            <a:pPr marL="577850" lvl="2" indent="-241300"/>
            <a:r>
              <a:rPr lang="en-US" dirty="0" smtClean="0">
                <a:latin typeface="Arial" charset="0"/>
                <a:cs typeface="Arial" charset="0"/>
              </a:rPr>
              <a:t>Encourage customers and interested parties to leave comments</a:t>
            </a:r>
          </a:p>
          <a:p>
            <a:pPr marL="577850" lvl="2" indent="-241300"/>
            <a:r>
              <a:rPr lang="en-US" dirty="0" smtClean="0">
                <a:latin typeface="Arial" charset="0"/>
                <a:cs typeface="Arial" charset="0"/>
              </a:rPr>
              <a:t>Risk - </a:t>
            </a:r>
            <a:r>
              <a:rPr lang="en-US" dirty="0"/>
              <a:t>excessively critical </a:t>
            </a:r>
            <a:r>
              <a:rPr lang="en-US" dirty="0" smtClean="0"/>
              <a:t>feedback</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4641" y="626385"/>
            <a:ext cx="3335473" cy="2769960"/>
          </a:xfrm>
        </p:spPr>
        <p:txBody>
          <a:bodyPr/>
          <a:lstStyle/>
          <a:p>
            <a:r>
              <a:rPr lang="en-US" dirty="0"/>
              <a:t>Using Social Networking to Increase the Number of Relationships</a:t>
            </a:r>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6" name="AutoShape 3"/>
          <p:cNvSpPr>
            <a:spLocks noChangeAspect="1" noChangeArrowheads="1" noTextEdit="1"/>
          </p:cNvSpPr>
          <p:nvPr/>
        </p:nvSpPr>
        <p:spPr bwMode="auto">
          <a:xfrm>
            <a:off x="4327525" y="255588"/>
            <a:ext cx="6380163" cy="51577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p:cNvPicPr>
            <a:picLocks noChangeAspect="1"/>
          </p:cNvPicPr>
          <p:nvPr/>
        </p:nvPicPr>
        <p:blipFill>
          <a:blip r:embed="rId3" cstate="print"/>
          <a:stretch>
            <a:fillRect/>
          </a:stretch>
        </p:blipFill>
        <p:spPr>
          <a:xfrm>
            <a:off x="4465937" y="255588"/>
            <a:ext cx="6389162" cy="5169856"/>
          </a:xfrm>
          <a:prstGeom prst="rect">
            <a:avLst/>
          </a:prstGeom>
        </p:spPr>
      </p:pic>
    </p:spTree>
    <p:extLst>
      <p:ext uri="{BB962C8B-B14F-4D97-AF65-F5344CB8AC3E}">
        <p14:creationId xmlns:p14="http://schemas.microsoft.com/office/powerpoint/2010/main" xmlns="" val="309690053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Social Networks to Increase the Strength of </a:t>
            </a:r>
            <a:r>
              <a:rPr lang="en-US" dirty="0" smtClean="0"/>
              <a:t>Relationships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r>
              <a:rPr lang="en-US" b="1" dirty="0" smtClean="0"/>
              <a:t>Strength </a:t>
            </a:r>
            <a:r>
              <a:rPr lang="en-US" b="1" dirty="0"/>
              <a:t>of a </a:t>
            </a:r>
            <a:r>
              <a:rPr lang="en-US" b="1" dirty="0" smtClean="0"/>
              <a:t>relationship</a:t>
            </a:r>
          </a:p>
          <a:p>
            <a:pPr lvl="2"/>
            <a:r>
              <a:rPr lang="en-US" dirty="0" smtClean="0"/>
              <a:t>Likelihood other entity will </a:t>
            </a:r>
            <a:r>
              <a:rPr lang="en-US" dirty="0"/>
              <a:t>do something that benefits </a:t>
            </a:r>
            <a:r>
              <a:rPr lang="en-US" dirty="0" smtClean="0"/>
              <a:t>your organization</a:t>
            </a:r>
          </a:p>
          <a:p>
            <a:r>
              <a:rPr lang="en-US" dirty="0"/>
              <a:t>P</a:t>
            </a:r>
            <a:r>
              <a:rPr lang="en-US" dirty="0" smtClean="0"/>
              <a:t>ositive reviews, post pictures using </a:t>
            </a:r>
            <a:r>
              <a:rPr lang="en-US" dirty="0"/>
              <a:t>organization’s products or services, tweet about upcoming </a:t>
            </a:r>
            <a:r>
              <a:rPr lang="en-US" dirty="0" smtClean="0"/>
              <a:t>product releases</a:t>
            </a:r>
            <a:r>
              <a:rPr lang="en-US" dirty="0"/>
              <a:t>, and so </a:t>
            </a:r>
            <a:r>
              <a:rPr lang="en-US" dirty="0" smtClean="0"/>
              <a:t>on</a:t>
            </a:r>
          </a:p>
          <a:p>
            <a:r>
              <a:rPr lang="en-US" dirty="0"/>
              <a:t>S</a:t>
            </a:r>
            <a:r>
              <a:rPr lang="en-US" dirty="0" smtClean="0"/>
              <a:t>trengthen relationships by </a:t>
            </a:r>
            <a:r>
              <a:rPr lang="en-US" dirty="0"/>
              <a:t>asking you to do them a </a:t>
            </a:r>
            <a:r>
              <a:rPr lang="en-US" dirty="0" smtClean="0"/>
              <a:t>favor</a:t>
            </a:r>
          </a:p>
          <a:p>
            <a:r>
              <a:rPr lang="en-US" dirty="0" smtClean="0"/>
              <a:t>Frequent </a:t>
            </a:r>
            <a:r>
              <a:rPr lang="en-US" dirty="0"/>
              <a:t>interactions strengthen </a:t>
            </a:r>
            <a:r>
              <a:rPr lang="en-US" dirty="0" smtClean="0"/>
              <a:t>relationships</a:t>
            </a:r>
            <a:endParaRPr lang="en-US" dirty="0"/>
          </a:p>
        </p:txBody>
      </p:sp>
    </p:spTree>
    <p:extLst>
      <p:ext uri="{BB962C8B-B14F-4D97-AF65-F5344CB8AC3E}">
        <p14:creationId xmlns:p14="http://schemas.microsoft.com/office/powerpoint/2010/main" xmlns="" val="156245082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Social Networks to Connect to Those</a:t>
            </a:r>
            <a:br>
              <a:rPr lang="en-US" dirty="0"/>
            </a:br>
            <a:r>
              <a:rPr lang="en-US" dirty="0"/>
              <a:t>with More </a:t>
            </a:r>
            <a:r>
              <a:rPr lang="en-US" dirty="0" smtClean="0"/>
              <a:t>Resources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r>
              <a:rPr lang="en-US" b="1" i="1" dirty="0"/>
              <a:t>Social Capital </a:t>
            </a:r>
            <a:r>
              <a:rPr lang="en-US" b="1" dirty="0"/>
              <a:t>= </a:t>
            </a:r>
            <a:r>
              <a:rPr lang="en-US" b="1" i="1" dirty="0"/>
              <a:t>Number of Relationships </a:t>
            </a:r>
            <a:r>
              <a:rPr lang="en-US" b="1" dirty="0"/>
              <a:t>× </a:t>
            </a:r>
            <a:r>
              <a:rPr lang="en-US" b="1" i="1" dirty="0"/>
              <a:t>Relationship Strength </a:t>
            </a:r>
            <a:r>
              <a:rPr lang="en-US" b="1" dirty="0"/>
              <a:t>× </a:t>
            </a:r>
            <a:r>
              <a:rPr lang="en-US" b="1" i="1" dirty="0"/>
              <a:t>Entity </a:t>
            </a:r>
            <a:r>
              <a:rPr lang="en-US" b="1" i="1" dirty="0" smtClean="0"/>
              <a:t>Resources</a:t>
            </a:r>
            <a:endParaRPr lang="en-US" i="1" dirty="0" smtClean="0"/>
          </a:p>
          <a:p>
            <a:r>
              <a:rPr lang="en-US" dirty="0" smtClean="0"/>
              <a:t>Huge network of people with </a:t>
            </a:r>
            <a:r>
              <a:rPr lang="en-US" dirty="0"/>
              <a:t>few </a:t>
            </a:r>
            <a:r>
              <a:rPr lang="en-US" dirty="0" smtClean="0"/>
              <a:t>resources </a:t>
            </a:r>
            <a:r>
              <a:rPr lang="en-US" dirty="0"/>
              <a:t>less </a:t>
            </a:r>
            <a:r>
              <a:rPr lang="en-US" dirty="0" smtClean="0"/>
              <a:t>valuable than </a:t>
            </a:r>
            <a:r>
              <a:rPr lang="en-US" dirty="0"/>
              <a:t>smaller </a:t>
            </a:r>
            <a:r>
              <a:rPr lang="en-US" dirty="0" smtClean="0"/>
              <a:t>network with </a:t>
            </a:r>
            <a:r>
              <a:rPr lang="en-US" dirty="0"/>
              <a:t>substantial </a:t>
            </a:r>
            <a:r>
              <a:rPr lang="en-US" dirty="0" smtClean="0"/>
              <a:t>resources</a:t>
            </a:r>
          </a:p>
          <a:p>
            <a:r>
              <a:rPr lang="en-US" dirty="0" smtClean="0"/>
              <a:t>Resources </a:t>
            </a:r>
            <a:r>
              <a:rPr lang="en-US" dirty="0"/>
              <a:t>must be </a:t>
            </a:r>
            <a:r>
              <a:rPr lang="en-US" dirty="0" smtClean="0"/>
              <a:t>relevant</a:t>
            </a:r>
          </a:p>
          <a:p>
            <a:r>
              <a:rPr lang="en-US" dirty="0" smtClean="0"/>
              <a:t>Most ignore </a:t>
            </a:r>
            <a:r>
              <a:rPr lang="en-US" dirty="0"/>
              <a:t>value of entity </a:t>
            </a:r>
            <a:r>
              <a:rPr lang="en-US" dirty="0" smtClean="0"/>
              <a:t>assets</a:t>
            </a:r>
            <a:endParaRPr lang="en-US" dirty="0"/>
          </a:p>
        </p:txBody>
      </p:sp>
    </p:spTree>
    <p:extLst>
      <p:ext uri="{BB962C8B-B14F-4D97-AF65-F5344CB8AC3E}">
        <p14:creationId xmlns:p14="http://schemas.microsoft.com/office/powerpoint/2010/main" xmlns="" val="1899559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4"/>
          <p:cNvSpPr>
            <a:spLocks noGrp="1"/>
          </p:cNvSpPr>
          <p:nvPr>
            <p:ph type="title"/>
          </p:nvPr>
        </p:nvSpPr>
        <p:spPr/>
        <p:txBody>
          <a:bodyPr/>
          <a:lstStyle/>
          <a:p>
            <a:r>
              <a:rPr lang="en-US" dirty="0" smtClean="0">
                <a:latin typeface="Arial" charset="0"/>
                <a:cs typeface="Arial" charset="0"/>
              </a:rPr>
              <a:t>PRIDE Application Prototype </a:t>
            </a: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2" name="Content Placeholder 1"/>
          <p:cNvSpPr>
            <a:spLocks noGrp="1"/>
          </p:cNvSpPr>
          <p:nvPr>
            <p:ph idx="1"/>
          </p:nvPr>
        </p:nvSpPr>
        <p:spPr/>
        <p:txBody>
          <a:bodyPr/>
          <a:lstStyle/>
          <a:p>
            <a:r>
              <a:rPr lang="en-US" dirty="0"/>
              <a:t>Generating revenue from social </a:t>
            </a:r>
            <a:r>
              <a:rPr lang="en-US" dirty="0" smtClean="0"/>
              <a:t>media applications difficult</a:t>
            </a:r>
            <a:endParaRPr lang="en-US" dirty="0"/>
          </a:p>
          <a:p>
            <a:r>
              <a:rPr lang="en-US" dirty="0" smtClean="0"/>
              <a:t>Not </a:t>
            </a:r>
            <a:r>
              <a:rPr lang="en-US" dirty="0"/>
              <a:t>all social media applications involve Facebook or </a:t>
            </a:r>
            <a:r>
              <a:rPr lang="en-US" dirty="0" smtClean="0"/>
              <a:t>Twitter</a:t>
            </a:r>
            <a:endParaRPr lang="en-US" dirty="0"/>
          </a:p>
          <a:p>
            <a:r>
              <a:rPr lang="en-US" dirty="0" smtClean="0"/>
              <a:t>It's all marketing</a:t>
            </a:r>
          </a:p>
          <a:p>
            <a:r>
              <a:rPr lang="en-US" dirty="0" smtClean="0"/>
              <a:t>Think </a:t>
            </a:r>
            <a:r>
              <a:rPr lang="en-US" dirty="0"/>
              <a:t>about </a:t>
            </a:r>
            <a:r>
              <a:rPr lang="en-US" dirty="0" smtClean="0"/>
              <a:t>ways of </a:t>
            </a:r>
            <a:r>
              <a:rPr lang="en-US" dirty="0"/>
              <a:t>applying new, emerging technology to </a:t>
            </a:r>
            <a:r>
              <a:rPr lang="en-US" dirty="0" smtClean="0"/>
              <a:t>accomplish business organizational strategies</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58514" y="1103500"/>
            <a:ext cx="2966992" cy="1858122"/>
          </a:xfrm>
        </p:spPr>
        <p:txBody>
          <a:bodyPr/>
          <a:lstStyle/>
          <a:p>
            <a:r>
              <a:rPr lang="en-US" dirty="0" smtClean="0"/>
              <a:t>Top </a:t>
            </a:r>
            <a:r>
              <a:rPr lang="en-US" dirty="0"/>
              <a:t>YouTube Channels</a:t>
            </a:r>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AutoShape 3"/>
          <p:cNvSpPr>
            <a:spLocks noChangeAspect="1" noChangeArrowheads="1" noTextEdit="1"/>
          </p:cNvSpPr>
          <p:nvPr/>
        </p:nvSpPr>
        <p:spPr bwMode="auto">
          <a:xfrm>
            <a:off x="4906963" y="365125"/>
            <a:ext cx="6453187" cy="5192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6" name="Picture 5"/>
          <p:cNvPicPr>
            <a:picLocks noChangeAspect="1"/>
          </p:cNvPicPr>
          <p:nvPr/>
        </p:nvPicPr>
        <p:blipFill>
          <a:blip r:embed="rId3" cstate="print"/>
          <a:stretch>
            <a:fillRect/>
          </a:stretch>
        </p:blipFill>
        <p:spPr>
          <a:xfrm>
            <a:off x="4891733" y="351403"/>
            <a:ext cx="6468417" cy="5206435"/>
          </a:xfrm>
          <a:prstGeom prst="rect">
            <a:avLst/>
          </a:prstGeom>
        </p:spPr>
      </p:pic>
    </p:spTree>
    <p:extLst>
      <p:ext uri="{BB962C8B-B14F-4D97-AF65-F5344CB8AC3E}">
        <p14:creationId xmlns:p14="http://schemas.microsoft.com/office/powerpoint/2010/main" xmlns="" val="19822316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914400" indent="-914400"/>
            <a:r>
              <a:rPr lang="en-US" dirty="0" smtClean="0"/>
              <a:t>Q4: How Do (Some) Companies Earn Revenue from Social Media?</a:t>
            </a:r>
            <a:endParaRPr lang="en-US" dirty="0"/>
          </a:p>
        </p:txBody>
      </p:sp>
      <p:sp>
        <p:nvSpPr>
          <p:cNvPr id="4" name="Footer Placeholder 3"/>
          <p:cNvSpPr>
            <a:spLocks noGrp="1"/>
          </p:cNvSpPr>
          <p:nvPr>
            <p:ph type="ftr" sz="quarter" idx="10"/>
          </p:nvPr>
        </p:nvSpPr>
        <p:spPr/>
        <p:txBody>
          <a:bodyPr/>
          <a:lstStyle/>
          <a:p>
            <a:r>
              <a:rPr lang="en-US" dirty="0" smtClean="0"/>
              <a:t>Copyright © 2017 Pearson Education, Inc. </a:t>
            </a:r>
          </a:p>
        </p:txBody>
      </p:sp>
      <p:sp>
        <p:nvSpPr>
          <p:cNvPr id="3" name="Content Placeholder 2"/>
          <p:cNvSpPr>
            <a:spLocks noGrp="1"/>
          </p:cNvSpPr>
          <p:nvPr>
            <p:ph idx="1"/>
          </p:nvPr>
        </p:nvSpPr>
        <p:spPr/>
        <p:txBody>
          <a:bodyPr/>
          <a:lstStyle/>
          <a:p>
            <a:r>
              <a:rPr lang="en-US" b="1" dirty="0" smtClean="0"/>
              <a:t>Hyper-social </a:t>
            </a:r>
            <a:r>
              <a:rPr lang="en-US" b="1" dirty="0"/>
              <a:t>organization </a:t>
            </a:r>
            <a:endParaRPr lang="en-US" b="1" dirty="0" smtClean="0"/>
          </a:p>
          <a:p>
            <a:pPr lvl="2"/>
            <a:r>
              <a:rPr lang="en-US" dirty="0" smtClean="0"/>
              <a:t>Use SM </a:t>
            </a:r>
            <a:r>
              <a:rPr lang="en-US" dirty="0"/>
              <a:t>to </a:t>
            </a:r>
            <a:r>
              <a:rPr lang="en-US" dirty="0" smtClean="0"/>
              <a:t>transform </a:t>
            </a:r>
            <a:r>
              <a:rPr lang="en-US" dirty="0"/>
              <a:t>interactions with customers, employees, and partners into mutually satisfying </a:t>
            </a:r>
            <a:r>
              <a:rPr lang="en-US" dirty="0" smtClean="0"/>
              <a:t>relationships with </a:t>
            </a:r>
            <a:r>
              <a:rPr lang="en-US" dirty="0"/>
              <a:t>them and their </a:t>
            </a:r>
            <a:r>
              <a:rPr lang="en-US" dirty="0" smtClean="0"/>
              <a:t>communities</a:t>
            </a:r>
          </a:p>
          <a:p>
            <a:r>
              <a:rPr lang="en-US" b="1" dirty="0"/>
              <a:t>You Are the </a:t>
            </a:r>
            <a:r>
              <a:rPr lang="en-US" b="1" dirty="0" smtClean="0"/>
              <a:t>Product.</a:t>
            </a:r>
          </a:p>
          <a:p>
            <a:pPr lvl="2"/>
            <a:r>
              <a:rPr lang="en-US" dirty="0"/>
              <a:t>“If you’re not paying, you’re the product</a:t>
            </a:r>
            <a:r>
              <a:rPr lang="en-US" dirty="0" smtClean="0"/>
              <a:t>.”</a:t>
            </a:r>
          </a:p>
          <a:p>
            <a:pPr lvl="2"/>
            <a:r>
              <a:rPr lang="en-US" dirty="0" smtClean="0"/>
              <a:t>Renting </a:t>
            </a:r>
            <a:r>
              <a:rPr lang="en-US" dirty="0"/>
              <a:t>your eyeballs to an </a:t>
            </a:r>
            <a:r>
              <a:rPr lang="en-US" dirty="0" smtClean="0"/>
              <a:t>advertiser</a:t>
            </a:r>
          </a:p>
          <a:p>
            <a:r>
              <a:rPr lang="en-US" b="1" dirty="0"/>
              <a:t>M</a:t>
            </a:r>
            <a:r>
              <a:rPr lang="en-US" b="1" dirty="0" smtClean="0"/>
              <a:t>onetize</a:t>
            </a:r>
            <a:endParaRPr lang="en-US" dirty="0"/>
          </a:p>
        </p:txBody>
      </p:sp>
    </p:spTree>
    <p:extLst>
      <p:ext uri="{BB962C8B-B14F-4D97-AF65-F5344CB8AC3E}">
        <p14:creationId xmlns:p14="http://schemas.microsoft.com/office/powerpoint/2010/main" xmlns="" val="45217826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Revenue Models for Social Media</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pPr marL="236538" indent="-236538">
              <a:buFont typeface="Arial" panose="020B0604020202020204" pitchFamily="34" charset="0"/>
              <a:buChar char="•"/>
            </a:pPr>
            <a:r>
              <a:rPr lang="en-IN" b="1" dirty="0"/>
              <a:t>Advertising</a:t>
            </a:r>
            <a:endParaRPr lang="en-US" b="1" dirty="0"/>
          </a:p>
          <a:p>
            <a:pPr marL="236538" indent="-236538">
              <a:buFont typeface="Arial" panose="020B0604020202020204" pitchFamily="34" charset="0"/>
              <a:buChar char="•"/>
            </a:pPr>
            <a:r>
              <a:rPr lang="en-US" b="1" dirty="0"/>
              <a:t>Pay-per-click</a:t>
            </a:r>
          </a:p>
          <a:p>
            <a:pPr marL="236538" indent="-236538">
              <a:buFont typeface="Arial" panose="020B0604020202020204" pitchFamily="34" charset="0"/>
              <a:buChar char="•"/>
            </a:pPr>
            <a:r>
              <a:rPr lang="en-US" b="1" dirty="0"/>
              <a:t>Use increases </a:t>
            </a:r>
            <a:r>
              <a:rPr lang="en-US" b="1" dirty="0" smtClean="0"/>
              <a:t>value</a:t>
            </a:r>
            <a:r>
              <a:rPr lang="en-US" b="1" dirty="0"/>
              <a:t> </a:t>
            </a:r>
            <a:r>
              <a:rPr lang="en-US" b="1" dirty="0" smtClean="0"/>
              <a:t> </a:t>
            </a:r>
          </a:p>
          <a:p>
            <a:pPr marL="236538" indent="-236538">
              <a:buFont typeface="Arial" panose="020B0604020202020204" pitchFamily="34" charset="0"/>
              <a:buChar char="•"/>
            </a:pPr>
            <a:r>
              <a:rPr lang="en-IN" b="1" dirty="0" smtClean="0"/>
              <a:t>Freemium</a:t>
            </a:r>
            <a:endParaRPr lang="en-IN" dirty="0"/>
          </a:p>
          <a:p>
            <a:pPr marL="925513" lvl="2" indent="-404813"/>
            <a:r>
              <a:rPr lang="en-IN" dirty="0"/>
              <a:t>Offers users a basic service for free</a:t>
            </a:r>
            <a:r>
              <a:rPr lang="en-IN" dirty="0" smtClean="0"/>
              <a:t>, </a:t>
            </a:r>
            <a:r>
              <a:rPr lang="en-IN" dirty="0"/>
              <a:t>then charges a premium for upgrades or advanced features</a:t>
            </a:r>
          </a:p>
          <a:p>
            <a:pPr marL="231775" indent="-231775">
              <a:buFont typeface="Arial" panose="020B0604020202020204" pitchFamily="34" charset="0"/>
              <a:buChar char="•"/>
            </a:pPr>
            <a:r>
              <a:rPr lang="en-IN" b="1" dirty="0" smtClean="0"/>
              <a:t>Sales – </a:t>
            </a:r>
          </a:p>
          <a:p>
            <a:pPr marL="914400" lvl="2" indent="-403225"/>
            <a:r>
              <a:rPr lang="en-IN" dirty="0" smtClean="0"/>
              <a:t> Apps </a:t>
            </a:r>
            <a:r>
              <a:rPr lang="en-IN" dirty="0"/>
              <a:t>and virtual goods, affiliate commissions, </a:t>
            </a:r>
            <a:r>
              <a:rPr lang="en-IN" dirty="0" smtClean="0"/>
              <a:t>donations</a:t>
            </a:r>
            <a:endParaRPr lang="en-US" sz="3200" dirty="0"/>
          </a:p>
        </p:txBody>
      </p:sp>
    </p:spTree>
    <p:extLst>
      <p:ext uri="{BB962C8B-B14F-4D97-AF65-F5344CB8AC3E}">
        <p14:creationId xmlns:p14="http://schemas.microsoft.com/office/powerpoint/2010/main" xmlns="" val="11928855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Does Mobility Reduce Online Ad Revenue?</a:t>
            </a:r>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a:xfrm>
            <a:off x="836931" y="1599957"/>
            <a:ext cx="10515600" cy="3840480"/>
          </a:xfrm>
        </p:spPr>
        <p:txBody>
          <a:bodyPr/>
          <a:lstStyle/>
          <a:p>
            <a:r>
              <a:rPr lang="en-US" dirty="0" smtClean="0"/>
              <a:t>Number of </a:t>
            </a:r>
            <a:r>
              <a:rPr lang="en-US" dirty="0"/>
              <a:t>mobile </a:t>
            </a:r>
            <a:r>
              <a:rPr lang="en-US" dirty="0" smtClean="0"/>
              <a:t>devices </a:t>
            </a:r>
            <a:r>
              <a:rPr lang="en-US" dirty="0"/>
              <a:t>to </a:t>
            </a:r>
            <a:r>
              <a:rPr lang="en-US" dirty="0" smtClean="0"/>
              <a:t>reach 10 </a:t>
            </a:r>
            <a:r>
              <a:rPr lang="en-US" dirty="0"/>
              <a:t>billion b</a:t>
            </a:r>
            <a:r>
              <a:rPr lang="en-US" dirty="0" smtClean="0"/>
              <a:t>y 2018</a:t>
            </a:r>
          </a:p>
          <a:p>
            <a:r>
              <a:rPr lang="en-US" dirty="0"/>
              <a:t>M</a:t>
            </a:r>
            <a:r>
              <a:rPr lang="en-US" dirty="0" smtClean="0"/>
              <a:t>obile </a:t>
            </a:r>
            <a:r>
              <a:rPr lang="en-US" dirty="0"/>
              <a:t>data traffic </a:t>
            </a:r>
            <a:r>
              <a:rPr lang="en-US" dirty="0" smtClean="0"/>
              <a:t>eleven-fold increase</a:t>
            </a:r>
          </a:p>
          <a:p>
            <a:r>
              <a:rPr lang="en-US" dirty="0"/>
              <a:t>A</a:t>
            </a:r>
            <a:r>
              <a:rPr lang="en-US" dirty="0" smtClean="0"/>
              <a:t>verage </a:t>
            </a:r>
            <a:r>
              <a:rPr lang="en-US" b="1" dirty="0" smtClean="0"/>
              <a:t>click-through rate </a:t>
            </a:r>
            <a:r>
              <a:rPr lang="en-US" dirty="0"/>
              <a:t>of smartphones is </a:t>
            </a:r>
            <a:r>
              <a:rPr lang="en-US" dirty="0" smtClean="0"/>
              <a:t>4.12%, but just 2.39% on PCs</a:t>
            </a:r>
          </a:p>
          <a:p>
            <a:r>
              <a:rPr lang="en-US" b="1" dirty="0" smtClean="0"/>
              <a:t>Conversion rate</a:t>
            </a:r>
          </a:p>
          <a:p>
            <a:pPr lvl="2"/>
            <a:r>
              <a:rPr lang="en-US" dirty="0" smtClean="0"/>
              <a:t>Frequency someone clicks on </a:t>
            </a:r>
            <a:r>
              <a:rPr lang="en-US" dirty="0"/>
              <a:t>ad makes a purchase, “likes” a site, </a:t>
            </a:r>
            <a:r>
              <a:rPr lang="en-US" dirty="0" smtClean="0"/>
              <a:t>or takes </a:t>
            </a:r>
            <a:r>
              <a:rPr lang="en-US" dirty="0"/>
              <a:t>some other action desired </a:t>
            </a:r>
            <a:r>
              <a:rPr lang="en-US" dirty="0" smtClean="0"/>
              <a:t>by advertiser</a:t>
            </a:r>
            <a:endParaRPr lang="en-IN" dirty="0" smtClean="0"/>
          </a:p>
        </p:txBody>
      </p:sp>
    </p:spTree>
    <p:extLst>
      <p:ext uri="{BB962C8B-B14F-4D97-AF65-F5344CB8AC3E}">
        <p14:creationId xmlns:p14="http://schemas.microsoft.com/office/powerpoint/2010/main" xmlns="" val="353350526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Does Mobility Reduce Online Ad Revenue</a:t>
            </a:r>
            <a:r>
              <a:rPr lang="en-US" dirty="0" smtClean="0"/>
              <a:t>? (cont'd)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a:xfrm>
            <a:off x="885916" y="1625964"/>
            <a:ext cx="10424160" cy="3566160"/>
          </a:xfrm>
        </p:spPr>
        <p:txBody>
          <a:bodyPr/>
          <a:lstStyle/>
          <a:p>
            <a:r>
              <a:rPr lang="en-US" dirty="0" smtClean="0"/>
              <a:t>Paid</a:t>
            </a:r>
            <a:r>
              <a:rPr lang="en-US" dirty="0"/>
              <a:t> </a:t>
            </a:r>
            <a:r>
              <a:rPr lang="en-US" dirty="0" smtClean="0"/>
              <a:t>search</a:t>
            </a:r>
            <a:r>
              <a:rPr lang="en-US" dirty="0"/>
              <a:t>, display or banner ads, mobile ads, classifieds, or digital video </a:t>
            </a:r>
            <a:r>
              <a:rPr lang="en-US" dirty="0" smtClean="0"/>
              <a:t>ads</a:t>
            </a:r>
          </a:p>
          <a:p>
            <a:r>
              <a:rPr lang="en-US" dirty="0" smtClean="0"/>
              <a:t>Use </a:t>
            </a:r>
            <a:r>
              <a:rPr lang="en-US" dirty="0"/>
              <a:t>of ad-blocking </a:t>
            </a:r>
            <a:r>
              <a:rPr lang="en-US" dirty="0" smtClean="0"/>
              <a:t>software </a:t>
            </a:r>
            <a:r>
              <a:rPr lang="en-US" dirty="0"/>
              <a:t>growing by </a:t>
            </a:r>
            <a:r>
              <a:rPr lang="en-US" dirty="0" smtClean="0"/>
              <a:t>69% </a:t>
            </a:r>
            <a:r>
              <a:rPr lang="en-US" dirty="0"/>
              <a:t>per </a:t>
            </a:r>
            <a:r>
              <a:rPr lang="en-US" dirty="0" smtClean="0"/>
              <a:t>year</a:t>
            </a:r>
            <a:endParaRPr lang="en-US" dirty="0"/>
          </a:p>
        </p:txBody>
      </p:sp>
    </p:spTree>
    <p:extLst>
      <p:ext uri="{BB962C8B-B14F-4D97-AF65-F5344CB8AC3E}">
        <p14:creationId xmlns:p14="http://schemas.microsoft.com/office/powerpoint/2010/main" xmlns="" val="176488759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Mobile Ad </a:t>
            </a:r>
            <a:r>
              <a:rPr lang="en-US" dirty="0" smtClean="0"/>
              <a:t>Spending</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6" name="AutoShape 3"/>
          <p:cNvSpPr>
            <a:spLocks noChangeAspect="1" noChangeArrowheads="1" noTextEdit="1"/>
          </p:cNvSpPr>
          <p:nvPr/>
        </p:nvSpPr>
        <p:spPr bwMode="auto">
          <a:xfrm>
            <a:off x="1470025" y="1463675"/>
            <a:ext cx="9337675" cy="4076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5" name="Picture 4"/>
          <p:cNvPicPr>
            <a:picLocks noChangeAspect="1"/>
          </p:cNvPicPr>
          <p:nvPr/>
        </p:nvPicPr>
        <p:blipFill>
          <a:blip r:embed="rId3" cstate="print"/>
          <a:stretch>
            <a:fillRect/>
          </a:stretch>
        </p:blipFill>
        <p:spPr>
          <a:xfrm>
            <a:off x="1423355" y="1600591"/>
            <a:ext cx="9358171" cy="4090771"/>
          </a:xfrm>
          <a:prstGeom prst="rect">
            <a:avLst/>
          </a:prstGeom>
        </p:spPr>
      </p:pic>
    </p:spTree>
    <p:extLst>
      <p:ext uri="{BB962C8B-B14F-4D97-AF65-F5344CB8AC3E}">
        <p14:creationId xmlns:p14="http://schemas.microsoft.com/office/powerpoint/2010/main" xmlns="" val="18697392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914400" indent="-914400"/>
            <a:r>
              <a:rPr lang="en-US" dirty="0" smtClean="0"/>
              <a:t>Q5:</a:t>
            </a:r>
            <a:r>
              <a:rPr lang="en-US" dirty="0"/>
              <a:t>  How Can Organizations Address SMIS Security Concerns</a:t>
            </a:r>
            <a:r>
              <a:rPr lang="en-US" dirty="0" smtClean="0"/>
              <a:t>?</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a:xfrm>
            <a:off x="772583" y="1559615"/>
            <a:ext cx="10515600" cy="3890925"/>
          </a:xfrm>
        </p:spPr>
        <p:txBody>
          <a:bodyPr/>
          <a:lstStyle/>
          <a:p>
            <a:r>
              <a:rPr lang="en-US" dirty="0"/>
              <a:t>D</a:t>
            </a:r>
            <a:r>
              <a:rPr lang="en-US" dirty="0" smtClean="0"/>
              <a:t>evelop </a:t>
            </a:r>
            <a:r>
              <a:rPr lang="en-US" dirty="0"/>
              <a:t>and publicize a </a:t>
            </a:r>
            <a:r>
              <a:rPr lang="en-US" b="1" dirty="0"/>
              <a:t>social </a:t>
            </a:r>
            <a:r>
              <a:rPr lang="en-US" b="1" dirty="0" smtClean="0"/>
              <a:t>media policy</a:t>
            </a:r>
          </a:p>
          <a:p>
            <a:pPr lvl="2"/>
            <a:r>
              <a:rPr lang="en-US" dirty="0" smtClean="0"/>
              <a:t>Delineate </a:t>
            </a:r>
            <a:r>
              <a:rPr lang="en-US" dirty="0"/>
              <a:t>employees’ rights and </a:t>
            </a:r>
            <a:r>
              <a:rPr lang="en-US" dirty="0" smtClean="0"/>
              <a:t>responsibilities</a:t>
            </a:r>
          </a:p>
          <a:p>
            <a:pPr lvl="2"/>
            <a:r>
              <a:rPr lang="en-US" dirty="0"/>
              <a:t>Index to 100 different policies </a:t>
            </a:r>
            <a:r>
              <a:rPr lang="en-US" dirty="0" smtClean="0"/>
              <a:t>at </a:t>
            </a:r>
            <a:r>
              <a:rPr lang="en-US" dirty="0">
                <a:hlinkClick r:id="rId3"/>
              </a:rPr>
              <a:t>Social Media Today</a:t>
            </a:r>
            <a:r>
              <a:rPr lang="en-US" dirty="0"/>
              <a:t> Web </a:t>
            </a:r>
            <a:r>
              <a:rPr lang="en-US" dirty="0" smtClean="0"/>
              <a:t>site</a:t>
            </a:r>
            <a:endParaRPr lang="en-US" dirty="0"/>
          </a:p>
          <a:p>
            <a:pPr marL="344487" lvl="2" indent="0">
              <a:buNone/>
            </a:pPr>
            <a:endParaRPr lang="en-US" dirty="0" smtClean="0"/>
          </a:p>
          <a:p>
            <a:r>
              <a:rPr lang="en-US" dirty="0" smtClean="0"/>
              <a:t>Intel's </a:t>
            </a:r>
            <a:r>
              <a:rPr lang="en-US" dirty="0"/>
              <a:t>Three Pillars of </a:t>
            </a:r>
            <a:r>
              <a:rPr lang="en-IN" dirty="0"/>
              <a:t>SM </a:t>
            </a:r>
            <a:r>
              <a:rPr lang="en-IN" dirty="0" smtClean="0"/>
              <a:t>Policies</a:t>
            </a:r>
          </a:p>
          <a:p>
            <a:pPr marL="914400" indent="-400050">
              <a:spcBef>
                <a:spcPts val="400"/>
              </a:spcBef>
              <a:buFont typeface="+mj-lt"/>
              <a:buAutoNum type="arabicPeriod"/>
            </a:pPr>
            <a:r>
              <a:rPr lang="en-US" dirty="0" smtClean="0"/>
              <a:t>Disclose</a:t>
            </a:r>
            <a:endParaRPr lang="en-US" dirty="0"/>
          </a:p>
          <a:p>
            <a:pPr marL="914400" indent="-400050">
              <a:spcBef>
                <a:spcPts val="400"/>
              </a:spcBef>
              <a:buFont typeface="+mj-lt"/>
              <a:buAutoNum type="arabicPeriod"/>
            </a:pPr>
            <a:r>
              <a:rPr lang="en-US" dirty="0" smtClean="0"/>
              <a:t>Protect</a:t>
            </a:r>
            <a:endParaRPr lang="en-US" dirty="0"/>
          </a:p>
          <a:p>
            <a:pPr marL="914400" indent="-400050">
              <a:spcBef>
                <a:spcPts val="400"/>
              </a:spcBef>
              <a:buFont typeface="+mj-lt"/>
              <a:buAutoNum type="arabicPeriod"/>
            </a:pPr>
            <a:r>
              <a:rPr lang="en-IN" dirty="0" smtClean="0"/>
              <a:t>Use </a:t>
            </a:r>
            <a:r>
              <a:rPr lang="en-IN" dirty="0"/>
              <a:t>Common Sense</a:t>
            </a:r>
            <a:endParaRPr lang="en-US" dirty="0"/>
          </a:p>
        </p:txBody>
      </p:sp>
    </p:spTree>
    <p:extLst>
      <p:ext uri="{BB962C8B-B14F-4D97-AF65-F5344CB8AC3E}">
        <p14:creationId xmlns:p14="http://schemas.microsoft.com/office/powerpoint/2010/main" xmlns="" val="189449595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Intel’s </a:t>
            </a:r>
            <a:r>
              <a:rPr lang="en-US" dirty="0"/>
              <a:t>Rules of Social Media Engagement </a:t>
            </a:r>
          </a:p>
        </p:txBody>
      </p:sp>
      <p:sp>
        <p:nvSpPr>
          <p:cNvPr id="4" name="Footer Placeholder 3"/>
          <p:cNvSpPr>
            <a:spLocks noGrp="1"/>
          </p:cNvSpPr>
          <p:nvPr>
            <p:ph type="ftr" sz="quarter" idx="10"/>
          </p:nvPr>
        </p:nvSpPr>
        <p:spPr/>
        <p:txBody>
          <a:bodyPr/>
          <a:lstStyle/>
          <a:p>
            <a:r>
              <a:rPr lang="en-US" dirty="0" smtClean="0"/>
              <a:t>Copyright © 2017 Pearson Education, Inc. </a:t>
            </a:r>
          </a:p>
        </p:txBody>
      </p:sp>
      <p:sp>
        <p:nvSpPr>
          <p:cNvPr id="6" name="AutoShape 3"/>
          <p:cNvSpPr>
            <a:spLocks noChangeAspect="1" noChangeArrowheads="1" noTextEdit="1"/>
          </p:cNvSpPr>
          <p:nvPr/>
        </p:nvSpPr>
        <p:spPr bwMode="auto">
          <a:xfrm>
            <a:off x="1346200" y="1595438"/>
            <a:ext cx="9512300" cy="3927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5" name="Picture 4"/>
          <p:cNvPicPr>
            <a:picLocks noChangeAspect="1"/>
          </p:cNvPicPr>
          <p:nvPr/>
        </p:nvPicPr>
        <p:blipFill>
          <a:blip r:embed="rId3" cstate="print"/>
          <a:stretch>
            <a:fillRect/>
          </a:stretch>
        </p:blipFill>
        <p:spPr>
          <a:xfrm>
            <a:off x="1329626" y="1595438"/>
            <a:ext cx="9528874" cy="3944454"/>
          </a:xfrm>
          <a:prstGeom prst="rect">
            <a:avLst/>
          </a:prstGeom>
        </p:spPr>
      </p:pic>
    </p:spTree>
    <p:extLst>
      <p:ext uri="{BB962C8B-B14F-4D97-AF65-F5344CB8AC3E}">
        <p14:creationId xmlns:p14="http://schemas.microsoft.com/office/powerpoint/2010/main" xmlns="" val="289794967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Managing the Risk of Inappropriate Content</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pPr marL="236538" indent="-236538">
              <a:buFont typeface="Arial" panose="020B0604020202020204" pitchFamily="34" charset="0"/>
              <a:buChar char="•"/>
            </a:pPr>
            <a:r>
              <a:rPr lang="en-US" b="1" dirty="0"/>
              <a:t>User-generated content (UGC</a:t>
            </a:r>
            <a:r>
              <a:rPr lang="en-US" b="1" dirty="0" smtClean="0"/>
              <a:t>)</a:t>
            </a:r>
          </a:p>
          <a:p>
            <a:pPr marL="236538" indent="-236538">
              <a:buFont typeface="Arial" panose="020B0604020202020204" pitchFamily="34" charset="0"/>
              <a:buChar char="•"/>
            </a:pPr>
            <a:r>
              <a:rPr lang="en-US" b="1" dirty="0" smtClean="0"/>
              <a:t>Problems </a:t>
            </a:r>
            <a:r>
              <a:rPr lang="en-US" b="1" dirty="0"/>
              <a:t>f</a:t>
            </a:r>
            <a:r>
              <a:rPr lang="en-US" b="1" dirty="0" smtClean="0"/>
              <a:t>rom </a:t>
            </a:r>
            <a:r>
              <a:rPr lang="en-US" b="1" dirty="0"/>
              <a:t>e</a:t>
            </a:r>
            <a:r>
              <a:rPr lang="en-US" b="1" dirty="0" smtClean="0"/>
              <a:t>xternal sources</a:t>
            </a:r>
            <a:r>
              <a:rPr lang="en-US" b="1" dirty="0"/>
              <a:t>  </a:t>
            </a:r>
            <a:endParaRPr lang="en-US" dirty="0"/>
          </a:p>
          <a:p>
            <a:pPr marL="1146175" lvl="2" indent="-457200"/>
            <a:r>
              <a:rPr lang="en-US" dirty="0" smtClean="0"/>
              <a:t>Junk </a:t>
            </a:r>
            <a:r>
              <a:rPr lang="en-US" dirty="0"/>
              <a:t>and crackpot contributions</a:t>
            </a:r>
          </a:p>
          <a:p>
            <a:pPr marL="1146175" lvl="2" indent="-457200"/>
            <a:r>
              <a:rPr lang="en-US" dirty="0" smtClean="0"/>
              <a:t>Inappropriate </a:t>
            </a:r>
            <a:r>
              <a:rPr lang="en-US" dirty="0"/>
              <a:t>content</a:t>
            </a:r>
          </a:p>
          <a:p>
            <a:pPr marL="1146175" lvl="2" indent="-457200"/>
            <a:r>
              <a:rPr lang="en-US" dirty="0" smtClean="0"/>
              <a:t>Unfavorable </a:t>
            </a:r>
            <a:r>
              <a:rPr lang="en-US" dirty="0"/>
              <a:t>reviews</a:t>
            </a:r>
          </a:p>
          <a:p>
            <a:pPr marL="1146175" lvl="2" indent="-457200"/>
            <a:r>
              <a:rPr lang="en-IN" dirty="0" smtClean="0"/>
              <a:t>Mutinous </a:t>
            </a:r>
            <a:r>
              <a:rPr lang="en-IN" dirty="0"/>
              <a:t>movements</a:t>
            </a:r>
            <a:endParaRPr lang="en-US" dirty="0"/>
          </a:p>
        </p:txBody>
      </p:sp>
    </p:spTree>
    <p:extLst>
      <p:ext uri="{BB962C8B-B14F-4D97-AF65-F5344CB8AC3E}">
        <p14:creationId xmlns:p14="http://schemas.microsoft.com/office/powerpoint/2010/main" xmlns="" val="90671862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Responding to Social Networking </a:t>
            </a:r>
            <a:r>
              <a:rPr lang="en-IN" dirty="0" smtClean="0"/>
              <a:t>Problems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pPr marL="457200" indent="-220663">
              <a:buFont typeface="Arial" panose="020B0604020202020204" pitchFamily="34" charset="0"/>
              <a:buChar char="•"/>
            </a:pPr>
            <a:r>
              <a:rPr lang="en-US" dirty="0" smtClean="0"/>
              <a:t>Leave it</a:t>
            </a:r>
            <a:endParaRPr lang="en-US" dirty="0"/>
          </a:p>
          <a:p>
            <a:pPr marL="457200" indent="-220663">
              <a:buFont typeface="Arial" panose="020B0604020202020204" pitchFamily="34" charset="0"/>
              <a:buChar char="•"/>
            </a:pPr>
            <a:r>
              <a:rPr lang="en-US" dirty="0" smtClean="0"/>
              <a:t>Respond </a:t>
            </a:r>
            <a:r>
              <a:rPr lang="en-US" dirty="0"/>
              <a:t>to </a:t>
            </a:r>
            <a:r>
              <a:rPr lang="en-US" dirty="0" smtClean="0"/>
              <a:t>it</a:t>
            </a:r>
            <a:endParaRPr lang="en-US" dirty="0"/>
          </a:p>
          <a:p>
            <a:pPr marL="457200" indent="-220663">
              <a:buFont typeface="Arial" panose="020B0604020202020204" pitchFamily="34" charset="0"/>
              <a:buChar char="•"/>
            </a:pPr>
            <a:r>
              <a:rPr lang="en-US" dirty="0" smtClean="0"/>
              <a:t>Delete it</a:t>
            </a:r>
          </a:p>
          <a:p>
            <a:pPr marL="457200" indent="-220663">
              <a:buFont typeface="Arial" panose="020B0604020202020204" pitchFamily="34" charset="0"/>
              <a:buChar char="•"/>
            </a:pPr>
            <a:r>
              <a:rPr lang="en-US" dirty="0" smtClean="0"/>
              <a:t>General rule</a:t>
            </a:r>
          </a:p>
          <a:p>
            <a:pPr marL="976312" lvl="4" indent="-457200">
              <a:spcBef>
                <a:spcPts val="800"/>
              </a:spcBef>
              <a:buClrTx/>
              <a:buFont typeface="Wingdings" panose="05000000000000000000" pitchFamily="2" charset="2"/>
              <a:buChar char="Ø"/>
            </a:pPr>
            <a:r>
              <a:rPr lang="en-US" dirty="0"/>
              <a:t>“Never wrestle with a pig; you’ll get dirty and the pig will enjoy it</a:t>
            </a:r>
            <a:r>
              <a:rPr lang="en-US" dirty="0" smtClean="0"/>
              <a:t>.”</a:t>
            </a:r>
            <a:endParaRPr lang="en-US" b="1" dirty="0"/>
          </a:p>
        </p:txBody>
      </p:sp>
    </p:spTree>
    <p:extLst>
      <p:ext uri="{BB962C8B-B14F-4D97-AF65-F5344CB8AC3E}">
        <p14:creationId xmlns:p14="http://schemas.microsoft.com/office/powerpoint/2010/main" xmlns="" val="15618823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Study Questions</a:t>
            </a:r>
            <a:endParaRPr lang="en-US" dirty="0"/>
          </a:p>
        </p:txBody>
      </p:sp>
      <p:sp>
        <p:nvSpPr>
          <p:cNvPr id="4" name="Footer Placeholder 3"/>
          <p:cNvSpPr>
            <a:spLocks noGrp="1"/>
          </p:cNvSpPr>
          <p:nvPr>
            <p:ph type="ftr" sz="quarter" idx="10"/>
          </p:nvPr>
        </p:nvSpPr>
        <p:spPr/>
        <p:txBody>
          <a:bodyPr/>
          <a:lstStyle/>
          <a:p>
            <a:r>
              <a:rPr lang="en-US" dirty="0" smtClean="0"/>
              <a:t>Copyright © 2017 Pearson Education, Inc. </a:t>
            </a:r>
          </a:p>
        </p:txBody>
      </p:sp>
      <p:sp>
        <p:nvSpPr>
          <p:cNvPr id="3" name="Content Placeholder 2"/>
          <p:cNvSpPr>
            <a:spLocks noGrp="1"/>
          </p:cNvSpPr>
          <p:nvPr>
            <p:ph idx="1"/>
          </p:nvPr>
        </p:nvSpPr>
        <p:spPr>
          <a:xfrm>
            <a:off x="869589" y="1638300"/>
            <a:ext cx="10424160" cy="4019550"/>
          </a:xfrm>
        </p:spPr>
        <p:txBody>
          <a:bodyPr/>
          <a:lstStyle/>
          <a:p>
            <a:pPr marL="0" indent="0">
              <a:buNone/>
            </a:pPr>
            <a:r>
              <a:rPr lang="en-US" dirty="0" smtClean="0"/>
              <a:t>Q1: What </a:t>
            </a:r>
            <a:r>
              <a:rPr lang="en-US" dirty="0"/>
              <a:t>is a social media information system (SMIS)?</a:t>
            </a:r>
          </a:p>
          <a:p>
            <a:pPr marL="0" indent="0">
              <a:buNone/>
            </a:pPr>
            <a:r>
              <a:rPr lang="en-US" dirty="0" smtClean="0"/>
              <a:t>Q2: How </a:t>
            </a:r>
            <a:r>
              <a:rPr lang="en-US" dirty="0"/>
              <a:t>do SMIS advance organizational strategy?</a:t>
            </a:r>
          </a:p>
          <a:p>
            <a:pPr marL="0" indent="0">
              <a:buNone/>
            </a:pPr>
            <a:r>
              <a:rPr lang="pt-BR" dirty="0" smtClean="0"/>
              <a:t>Q3: How </a:t>
            </a:r>
            <a:r>
              <a:rPr lang="pt-BR" dirty="0"/>
              <a:t>do SMIS increase social capital?</a:t>
            </a:r>
          </a:p>
          <a:p>
            <a:pPr marL="0" indent="0">
              <a:buNone/>
            </a:pPr>
            <a:r>
              <a:rPr lang="en-US" dirty="0" smtClean="0"/>
              <a:t>Q4: How </a:t>
            </a:r>
            <a:r>
              <a:rPr lang="en-US" dirty="0"/>
              <a:t>d</a:t>
            </a:r>
            <a:r>
              <a:rPr lang="en-US" dirty="0" smtClean="0"/>
              <a:t>o </a:t>
            </a:r>
            <a:r>
              <a:rPr lang="en-US" dirty="0"/>
              <a:t>(some) </a:t>
            </a:r>
            <a:r>
              <a:rPr lang="en-US" dirty="0" smtClean="0"/>
              <a:t>companies </a:t>
            </a:r>
            <a:r>
              <a:rPr lang="en-US" dirty="0"/>
              <a:t>e</a:t>
            </a:r>
            <a:r>
              <a:rPr lang="en-US" dirty="0" smtClean="0"/>
              <a:t>arn </a:t>
            </a:r>
            <a:r>
              <a:rPr lang="en-US" dirty="0"/>
              <a:t>r</a:t>
            </a:r>
            <a:r>
              <a:rPr lang="en-US" dirty="0" smtClean="0"/>
              <a:t>evenue </a:t>
            </a:r>
            <a:r>
              <a:rPr lang="en-US" dirty="0"/>
              <a:t>f</a:t>
            </a:r>
            <a:r>
              <a:rPr lang="en-US" dirty="0" smtClean="0"/>
              <a:t>rom </a:t>
            </a:r>
            <a:r>
              <a:rPr lang="en-US" dirty="0"/>
              <a:t>s</a:t>
            </a:r>
            <a:r>
              <a:rPr lang="en-US" dirty="0" smtClean="0"/>
              <a:t>ocial </a:t>
            </a:r>
            <a:r>
              <a:rPr lang="en-US" dirty="0"/>
              <a:t>m</a:t>
            </a:r>
            <a:r>
              <a:rPr lang="en-US" dirty="0" smtClean="0"/>
              <a:t>edia</a:t>
            </a:r>
            <a:r>
              <a:rPr lang="en-US" dirty="0"/>
              <a:t>?</a:t>
            </a:r>
          </a:p>
          <a:p>
            <a:pPr marL="0" indent="0">
              <a:buNone/>
            </a:pPr>
            <a:r>
              <a:rPr lang="en-US" dirty="0" smtClean="0"/>
              <a:t>Q5: How </a:t>
            </a:r>
            <a:r>
              <a:rPr lang="en-US" dirty="0"/>
              <a:t>can organizations </a:t>
            </a:r>
            <a:r>
              <a:rPr lang="en-US" dirty="0" smtClean="0"/>
              <a:t>address SMIS </a:t>
            </a:r>
            <a:r>
              <a:rPr lang="en-US" dirty="0"/>
              <a:t>s</a:t>
            </a:r>
            <a:r>
              <a:rPr lang="en-US" dirty="0" smtClean="0"/>
              <a:t>ecurity concerns</a:t>
            </a:r>
            <a:r>
              <a:rPr lang="en-US" dirty="0"/>
              <a:t>?</a:t>
            </a:r>
          </a:p>
          <a:p>
            <a:pPr marL="0" indent="0">
              <a:buNone/>
            </a:pPr>
            <a:r>
              <a:rPr lang="en-US" dirty="0" smtClean="0"/>
              <a:t>Q6: </a:t>
            </a:r>
            <a:r>
              <a:rPr lang="en-US" dirty="0"/>
              <a:t>Where is social media taking us</a:t>
            </a:r>
            <a:r>
              <a:rPr lang="en-US" dirty="0" smtClean="0"/>
              <a:t>?</a:t>
            </a:r>
          </a:p>
          <a:p>
            <a:pPr marL="914400" indent="-449263">
              <a:buFont typeface="Wingdings" panose="05000000000000000000" pitchFamily="2" charset="2"/>
              <a:buChar char="Ø"/>
            </a:pPr>
            <a:r>
              <a:rPr lang="en-US" dirty="0" smtClean="0"/>
              <a:t>How does  the knowledge in this chapter help you?</a:t>
            </a:r>
            <a:endParaRPr lang="en-US" dirty="0"/>
          </a:p>
        </p:txBody>
      </p:sp>
    </p:spTree>
    <p:extLst>
      <p:ext uri="{BB962C8B-B14F-4D97-AF65-F5344CB8AC3E}">
        <p14:creationId xmlns:p14="http://schemas.microsoft.com/office/powerpoint/2010/main" xmlns="" val="175453587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Internal Risks from Social </a:t>
            </a:r>
            <a:r>
              <a:rPr lang="en-IN" dirty="0" smtClean="0"/>
              <a:t>Media</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a:xfrm>
            <a:off x="918574" y="1599957"/>
            <a:ext cx="10332720" cy="3383280"/>
          </a:xfrm>
        </p:spPr>
        <p:txBody>
          <a:bodyPr/>
          <a:lstStyle/>
          <a:p>
            <a:r>
              <a:rPr lang="en-US" dirty="0"/>
              <a:t>T</a:t>
            </a:r>
            <a:r>
              <a:rPr lang="en-US" dirty="0" smtClean="0"/>
              <a:t>hreats </a:t>
            </a:r>
            <a:r>
              <a:rPr lang="en-US" dirty="0"/>
              <a:t>to information security, increased organizational liability</a:t>
            </a:r>
            <a:r>
              <a:rPr lang="en-US" dirty="0" smtClean="0"/>
              <a:t>, decreased employee productivity</a:t>
            </a:r>
          </a:p>
          <a:p>
            <a:r>
              <a:rPr lang="en-US" dirty="0"/>
              <a:t>D</a:t>
            </a:r>
            <a:r>
              <a:rPr lang="en-US" dirty="0" smtClean="0"/>
              <a:t>irectly </a:t>
            </a:r>
            <a:r>
              <a:rPr lang="en-US" dirty="0"/>
              <a:t>affect </a:t>
            </a:r>
            <a:r>
              <a:rPr lang="en-US" dirty="0" smtClean="0"/>
              <a:t>ability to secure information resources</a:t>
            </a:r>
          </a:p>
          <a:p>
            <a:r>
              <a:rPr lang="en-US" dirty="0"/>
              <a:t>I</a:t>
            </a:r>
            <a:r>
              <a:rPr lang="en-US" dirty="0" smtClean="0"/>
              <a:t>nnocuous comments </a:t>
            </a:r>
            <a:r>
              <a:rPr lang="en-US" dirty="0"/>
              <a:t>inadvertently </a:t>
            </a:r>
            <a:r>
              <a:rPr lang="en-US" dirty="0" smtClean="0"/>
              <a:t>leak information </a:t>
            </a:r>
            <a:r>
              <a:rPr lang="en-US" dirty="0"/>
              <a:t>used to secure access to organizational </a:t>
            </a:r>
            <a:r>
              <a:rPr lang="en-US" dirty="0" smtClean="0"/>
              <a:t>resources</a:t>
            </a:r>
          </a:p>
          <a:p>
            <a:pPr lvl="2"/>
            <a:r>
              <a:rPr lang="en-US" dirty="0" smtClean="0"/>
              <a:t>Bad </a:t>
            </a:r>
            <a:r>
              <a:rPr lang="en-US" dirty="0"/>
              <a:t>idea to tell everyone it’s your birthday because your date of birth (DOB</a:t>
            </a:r>
            <a:r>
              <a:rPr lang="en-US" dirty="0" smtClean="0"/>
              <a:t>), </a:t>
            </a:r>
            <a:r>
              <a:rPr lang="en-US" dirty="0"/>
              <a:t>can </a:t>
            </a:r>
            <a:r>
              <a:rPr lang="en-US" dirty="0" smtClean="0"/>
              <a:t>be used </a:t>
            </a:r>
            <a:r>
              <a:rPr lang="en-US" dirty="0"/>
              <a:t>to steal your </a:t>
            </a:r>
            <a:r>
              <a:rPr lang="en-US" dirty="0" smtClean="0"/>
              <a:t>identity</a:t>
            </a:r>
            <a:endParaRPr lang="en-US" dirty="0"/>
          </a:p>
        </p:txBody>
      </p:sp>
    </p:spTree>
    <p:extLst>
      <p:ext uri="{BB962C8B-B14F-4D97-AF65-F5344CB8AC3E}">
        <p14:creationId xmlns:p14="http://schemas.microsoft.com/office/powerpoint/2010/main" xmlns="" val="390250838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Internal Risks from Social </a:t>
            </a:r>
            <a:r>
              <a:rPr lang="en-IN" dirty="0" smtClean="0"/>
              <a:t>Media (cont'd)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r>
              <a:rPr lang="en-US" dirty="0" smtClean="0"/>
              <a:t>Employees inadvertently </a:t>
            </a:r>
            <a:r>
              <a:rPr lang="en-US" dirty="0"/>
              <a:t>increase corporate liability when they use </a:t>
            </a:r>
            <a:r>
              <a:rPr lang="en-US" dirty="0" smtClean="0"/>
              <a:t>social media</a:t>
            </a:r>
          </a:p>
          <a:p>
            <a:pPr lvl="2"/>
            <a:r>
              <a:rPr lang="en-US" dirty="0" smtClean="0"/>
              <a:t>Sexual harassment liability</a:t>
            </a:r>
          </a:p>
          <a:p>
            <a:pPr lvl="2"/>
            <a:r>
              <a:rPr lang="en-US" dirty="0"/>
              <a:t>L</a:t>
            </a:r>
            <a:r>
              <a:rPr lang="en-US" dirty="0" smtClean="0"/>
              <a:t>eak confidential information</a:t>
            </a:r>
          </a:p>
          <a:p>
            <a:r>
              <a:rPr lang="en-US" dirty="0" smtClean="0"/>
              <a:t>Reduced employee productivity</a:t>
            </a:r>
          </a:p>
          <a:p>
            <a:pPr lvl="2"/>
            <a:r>
              <a:rPr lang="en-US" dirty="0" smtClean="0"/>
              <a:t>64% of </a:t>
            </a:r>
            <a:r>
              <a:rPr lang="en-US" dirty="0"/>
              <a:t>employees visit </a:t>
            </a:r>
            <a:r>
              <a:rPr lang="en-US" dirty="0" smtClean="0"/>
              <a:t>non-work-related Web </a:t>
            </a:r>
            <a:r>
              <a:rPr lang="en-US" dirty="0"/>
              <a:t>sites each </a:t>
            </a:r>
            <a:r>
              <a:rPr lang="en-US" dirty="0" smtClean="0"/>
              <a:t>day </a:t>
            </a:r>
          </a:p>
          <a:p>
            <a:pPr lvl="2"/>
            <a:r>
              <a:rPr lang="en-US" dirty="0" smtClean="0"/>
              <a:t>Tumblr </a:t>
            </a:r>
            <a:r>
              <a:rPr lang="en-US" dirty="0"/>
              <a:t>(</a:t>
            </a:r>
            <a:r>
              <a:rPr lang="en-US" dirty="0" smtClean="0"/>
              <a:t>57%), </a:t>
            </a:r>
            <a:r>
              <a:rPr lang="en-US" dirty="0"/>
              <a:t>Facebook (</a:t>
            </a:r>
            <a:r>
              <a:rPr lang="en-US" dirty="0" smtClean="0"/>
              <a:t>52%), </a:t>
            </a:r>
            <a:r>
              <a:rPr lang="en-US" dirty="0"/>
              <a:t>Twitter (</a:t>
            </a:r>
            <a:r>
              <a:rPr lang="en-US" dirty="0" smtClean="0"/>
              <a:t>17%), </a:t>
            </a:r>
            <a:r>
              <a:rPr lang="en-US" dirty="0"/>
              <a:t>Instagram (</a:t>
            </a:r>
            <a:r>
              <a:rPr lang="en-US" dirty="0" smtClean="0"/>
              <a:t>11%), and SnapChat </a:t>
            </a:r>
            <a:r>
              <a:rPr lang="en-US" dirty="0"/>
              <a:t>(</a:t>
            </a:r>
            <a:r>
              <a:rPr lang="en-US" dirty="0" smtClean="0"/>
              <a:t>4%)</a:t>
            </a:r>
            <a:endParaRPr lang="en-US" dirty="0"/>
          </a:p>
        </p:txBody>
      </p:sp>
    </p:spTree>
    <p:extLst>
      <p:ext uri="{BB962C8B-B14F-4D97-AF65-F5344CB8AC3E}">
        <p14:creationId xmlns:p14="http://schemas.microsoft.com/office/powerpoint/2010/main" xmlns="" val="239196912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p:cNvSpPr>
            <a:spLocks noGrp="1"/>
          </p:cNvSpPr>
          <p:nvPr>
            <p:ph type="title"/>
          </p:nvPr>
        </p:nvSpPr>
        <p:spPr/>
        <p:txBody>
          <a:bodyPr/>
          <a:lstStyle/>
          <a:p>
            <a:r>
              <a:rPr lang="en-US" dirty="0" smtClean="0">
                <a:latin typeface="Arial" charset="0"/>
                <a:cs typeface="Arial" charset="0"/>
              </a:rPr>
              <a:t>Q6: </a:t>
            </a:r>
            <a:r>
              <a:rPr lang="en-US" dirty="0"/>
              <a:t>Where Is Social Media Taking </a:t>
            </a:r>
            <a:r>
              <a:rPr lang="en-US" dirty="0" smtClean="0"/>
              <a:t>Us?</a:t>
            </a:r>
            <a:endParaRPr lang="en-US" dirty="0" smtClean="0">
              <a:latin typeface="Arial" charset="0"/>
              <a:cs typeface="Arial" charset="0"/>
            </a:endParaRP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4" name="Content Placeholder 3"/>
          <p:cNvSpPr>
            <a:spLocks noGrp="1"/>
          </p:cNvSpPr>
          <p:nvPr>
            <p:ph idx="1"/>
          </p:nvPr>
        </p:nvSpPr>
        <p:spPr>
          <a:xfrm>
            <a:off x="805241" y="1559616"/>
            <a:ext cx="10515600" cy="3840480"/>
          </a:xfrm>
        </p:spPr>
        <p:txBody>
          <a:bodyPr/>
          <a:lstStyle/>
          <a:p>
            <a:r>
              <a:rPr lang="en-US" dirty="0"/>
              <a:t>N</a:t>
            </a:r>
            <a:r>
              <a:rPr lang="en-US" dirty="0" smtClean="0"/>
              <a:t>ew </a:t>
            </a:r>
            <a:r>
              <a:rPr lang="en-US" dirty="0"/>
              <a:t>mobile </a:t>
            </a:r>
            <a:r>
              <a:rPr lang="en-US" dirty="0" smtClean="0"/>
              <a:t>devices with </a:t>
            </a:r>
            <a:r>
              <a:rPr lang="en-US" dirty="0"/>
              <a:t>innovative mobile-device UX, coupled with dynamic and agile information </a:t>
            </a:r>
            <a:r>
              <a:rPr lang="en-US" dirty="0" smtClean="0"/>
              <a:t>systems based </a:t>
            </a:r>
            <a:r>
              <a:rPr lang="en-US" dirty="0"/>
              <a:t>on cloud </a:t>
            </a:r>
            <a:r>
              <a:rPr lang="en-US" dirty="0" smtClean="0"/>
              <a:t> computing </a:t>
            </a:r>
            <a:r>
              <a:rPr lang="en-US" dirty="0"/>
              <a:t>and dynamic </a:t>
            </a:r>
            <a:r>
              <a:rPr lang="en-US" dirty="0" smtClean="0"/>
              <a:t>virtualization</a:t>
            </a:r>
          </a:p>
          <a:p>
            <a:r>
              <a:rPr lang="en-US" dirty="0"/>
              <a:t>BYOD </a:t>
            </a:r>
            <a:r>
              <a:rPr lang="en-US" dirty="0" smtClean="0"/>
              <a:t>policy</a:t>
            </a:r>
          </a:p>
          <a:p>
            <a:pPr lvl="2"/>
            <a:r>
              <a:rPr lang="en-US" dirty="0" smtClean="0"/>
              <a:t>Organization </a:t>
            </a:r>
            <a:r>
              <a:rPr lang="en-US" dirty="0"/>
              <a:t>the endoskeleton, supporting the work </a:t>
            </a:r>
            <a:r>
              <a:rPr lang="en-US" dirty="0" smtClean="0"/>
              <a:t>of people </a:t>
            </a:r>
            <a:r>
              <a:rPr lang="en-US" dirty="0"/>
              <a:t>on the </a:t>
            </a:r>
            <a:r>
              <a:rPr lang="en-US" dirty="0" smtClean="0"/>
              <a:t>exterior</a:t>
            </a:r>
          </a:p>
          <a:p>
            <a:pPr lvl="3"/>
            <a:r>
              <a:rPr lang="en-US" dirty="0" smtClean="0"/>
              <a:t>Employees </a:t>
            </a:r>
            <a:r>
              <a:rPr lang="en-US" dirty="0"/>
              <a:t>craft own relationships with their </a:t>
            </a:r>
            <a:r>
              <a:rPr lang="en-US" dirty="0" smtClean="0"/>
              <a:t>employers</a:t>
            </a:r>
            <a:endParaRPr lang="en-US" dirty="0"/>
          </a:p>
          <a:p>
            <a:r>
              <a:rPr lang="en-US" dirty="0" smtClean="0"/>
              <a:t>Non-routine </a:t>
            </a:r>
            <a:r>
              <a:rPr lang="en-US" dirty="0"/>
              <a:t>cognitive </a:t>
            </a:r>
            <a:r>
              <a:rPr lang="en-US" dirty="0" smtClean="0"/>
              <a:t>skills more important</a:t>
            </a:r>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the Knowledge in This Chapter Help You?</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r>
              <a:rPr lang="en-US" dirty="0" smtClean="0"/>
              <a:t>How </a:t>
            </a:r>
            <a:r>
              <a:rPr lang="en-US" dirty="0"/>
              <a:t>to apply some of your knowledge to help </a:t>
            </a:r>
            <a:r>
              <a:rPr lang="en-US" dirty="0" smtClean="0"/>
              <a:t>organizations</a:t>
            </a:r>
            <a:endParaRPr lang="en-US" dirty="0"/>
          </a:p>
          <a:p>
            <a:r>
              <a:rPr lang="en-US" dirty="0" smtClean="0"/>
              <a:t>Learned </a:t>
            </a:r>
            <a:r>
              <a:rPr lang="en-US" dirty="0"/>
              <a:t>components of a social media IS </a:t>
            </a:r>
            <a:r>
              <a:rPr lang="en-US" dirty="0" smtClean="0"/>
              <a:t>and </a:t>
            </a:r>
            <a:r>
              <a:rPr lang="en-US" dirty="0"/>
              <a:t>commitment </a:t>
            </a:r>
            <a:r>
              <a:rPr lang="en-US" dirty="0" smtClean="0"/>
              <a:t>organization makes when </a:t>
            </a:r>
            <a:r>
              <a:rPr lang="en-US" dirty="0"/>
              <a:t>it places a Facebook or Twitter icon on its Web </a:t>
            </a:r>
            <a:r>
              <a:rPr lang="en-US" dirty="0" smtClean="0"/>
              <a:t>page</a:t>
            </a:r>
          </a:p>
          <a:p>
            <a:r>
              <a:rPr lang="en-US" dirty="0" smtClean="0"/>
              <a:t>Learned </a:t>
            </a:r>
            <a:r>
              <a:rPr lang="en-US" dirty="0"/>
              <a:t>how organizations </a:t>
            </a:r>
            <a:r>
              <a:rPr lang="en-US" dirty="0" smtClean="0"/>
              <a:t>use SMIS </a:t>
            </a:r>
            <a:r>
              <a:rPr lang="en-US" dirty="0"/>
              <a:t>to achieve </a:t>
            </a:r>
            <a:r>
              <a:rPr lang="en-US" dirty="0" smtClean="0"/>
              <a:t>strategies </a:t>
            </a:r>
            <a:r>
              <a:rPr lang="en-US" dirty="0"/>
              <a:t>across the five primary value chain activities and how SMIS </a:t>
            </a:r>
            <a:r>
              <a:rPr lang="en-US" dirty="0" smtClean="0"/>
              <a:t>can increase </a:t>
            </a:r>
            <a:r>
              <a:rPr lang="en-US" dirty="0"/>
              <a:t>social </a:t>
            </a:r>
            <a:r>
              <a:rPr lang="en-US" dirty="0" smtClean="0"/>
              <a:t>capital</a:t>
            </a:r>
          </a:p>
        </p:txBody>
      </p:sp>
    </p:spTree>
    <p:extLst>
      <p:ext uri="{BB962C8B-B14F-4D97-AF65-F5344CB8AC3E}">
        <p14:creationId xmlns:p14="http://schemas.microsoft.com/office/powerpoint/2010/main" xmlns="" val="21378628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the Knowledge in This Chapter Help You? (cont’d)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r>
              <a:rPr lang="en-US" dirty="0" smtClean="0"/>
              <a:t>Learned </a:t>
            </a:r>
            <a:r>
              <a:rPr lang="en-US" dirty="0"/>
              <a:t>how revenue can be earned from social </a:t>
            </a:r>
            <a:r>
              <a:rPr lang="en-US" dirty="0" smtClean="0"/>
              <a:t>media</a:t>
            </a:r>
            <a:endParaRPr lang="en-US" dirty="0"/>
          </a:p>
          <a:p>
            <a:r>
              <a:rPr lang="en-US" dirty="0" smtClean="0"/>
              <a:t>Learned about need </a:t>
            </a:r>
            <a:r>
              <a:rPr lang="en-US" dirty="0"/>
              <a:t>to </a:t>
            </a:r>
            <a:r>
              <a:rPr lang="en-US" dirty="0" smtClean="0"/>
              <a:t>manage </a:t>
            </a:r>
            <a:r>
              <a:rPr lang="en-US" dirty="0"/>
              <a:t>risks of social media, and how social media will challenge </a:t>
            </a:r>
            <a:r>
              <a:rPr lang="en-US" dirty="0" smtClean="0"/>
              <a:t>you in </a:t>
            </a:r>
            <a:r>
              <a:rPr lang="en-US" dirty="0"/>
              <a:t>the </a:t>
            </a:r>
            <a:r>
              <a:rPr lang="en-US" dirty="0" smtClean="0"/>
              <a:t>future</a:t>
            </a:r>
            <a:endParaRPr lang="en-US" dirty="0"/>
          </a:p>
        </p:txBody>
      </p:sp>
    </p:spTree>
    <p:extLst>
      <p:ext uri="{BB962C8B-B14F-4D97-AF65-F5344CB8AC3E}">
        <p14:creationId xmlns:p14="http://schemas.microsoft.com/office/powerpoint/2010/main" xmlns="" val="623975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Ethics </a:t>
            </a:r>
            <a:r>
              <a:rPr lang="en-IN" dirty="0"/>
              <a:t>Guide: </a:t>
            </a:r>
            <a:r>
              <a:rPr lang="en-US" dirty="0"/>
              <a:t>Synthetic Friends</a:t>
            </a:r>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sp>
        <p:nvSpPr>
          <p:cNvPr id="4" name="Content Placeholder 3"/>
          <p:cNvSpPr>
            <a:spLocks noGrp="1"/>
          </p:cNvSpPr>
          <p:nvPr>
            <p:ph idx="1"/>
          </p:nvPr>
        </p:nvSpPr>
        <p:spPr/>
        <p:txBody>
          <a:bodyPr/>
          <a:lstStyle/>
          <a:p>
            <a:r>
              <a:rPr lang="en-US" dirty="0"/>
              <a:t>A</a:t>
            </a:r>
            <a:r>
              <a:rPr lang="en-US" dirty="0" smtClean="0"/>
              <a:t>rmy </a:t>
            </a:r>
            <a:r>
              <a:rPr lang="en-US" dirty="0"/>
              <a:t>of </a:t>
            </a:r>
            <a:r>
              <a:rPr lang="en-US" dirty="0" smtClean="0"/>
              <a:t>bots for company SM</a:t>
            </a:r>
          </a:p>
          <a:p>
            <a:pPr lvl="2"/>
            <a:r>
              <a:rPr lang="en-US" dirty="0" smtClean="0"/>
              <a:t>Inflates </a:t>
            </a:r>
            <a:r>
              <a:rPr lang="en-US" dirty="0"/>
              <a:t>follower </a:t>
            </a:r>
            <a:r>
              <a:rPr lang="en-US" dirty="0" smtClean="0"/>
              <a:t>count</a:t>
            </a:r>
          </a:p>
          <a:p>
            <a:r>
              <a:rPr lang="en-US" dirty="0" smtClean="0"/>
              <a:t>“</a:t>
            </a:r>
            <a:r>
              <a:rPr lang="en-US" dirty="0" smtClean="0">
                <a:hlinkClick r:id="rId3"/>
              </a:rPr>
              <a:t>Click farms</a:t>
            </a:r>
            <a:r>
              <a:rPr lang="en-US" dirty="0" smtClean="0"/>
              <a:t>”</a:t>
            </a:r>
          </a:p>
          <a:p>
            <a:pPr lvl="2"/>
            <a:r>
              <a:rPr lang="en-US" dirty="0"/>
              <a:t>F</a:t>
            </a:r>
            <a:r>
              <a:rPr lang="en-US" dirty="0" smtClean="0"/>
              <a:t>orm </a:t>
            </a:r>
            <a:r>
              <a:rPr lang="en-US" dirty="0"/>
              <a:t>of </a:t>
            </a:r>
            <a:r>
              <a:rPr lang="en-US" b="1" dirty="0"/>
              <a:t>click</a:t>
            </a:r>
            <a:r>
              <a:rPr lang="en-US" dirty="0"/>
              <a:t> </a:t>
            </a:r>
            <a:r>
              <a:rPr lang="en-US" dirty="0" smtClean="0"/>
              <a:t>fraud</a:t>
            </a:r>
          </a:p>
          <a:p>
            <a:pPr lvl="2"/>
            <a:r>
              <a:rPr lang="en-US" dirty="0" smtClean="0"/>
              <a:t>Large </a:t>
            </a:r>
            <a:r>
              <a:rPr lang="en-US" dirty="0"/>
              <a:t>group of low-paid workers </a:t>
            </a:r>
            <a:r>
              <a:rPr lang="en-US" dirty="0" smtClean="0"/>
              <a:t>hired </a:t>
            </a:r>
            <a:r>
              <a:rPr lang="en-US" dirty="0"/>
              <a:t>to </a:t>
            </a:r>
            <a:r>
              <a:rPr lang="en-US" b="1" dirty="0"/>
              <a:t>click</a:t>
            </a:r>
            <a:r>
              <a:rPr lang="en-US" dirty="0"/>
              <a:t> on paid advertising links for the </a:t>
            </a:r>
            <a:r>
              <a:rPr lang="en-US" b="1" dirty="0"/>
              <a:t>click</a:t>
            </a:r>
            <a:r>
              <a:rPr lang="en-US" dirty="0"/>
              <a:t> </a:t>
            </a:r>
            <a:r>
              <a:rPr lang="en-US" dirty="0" smtClean="0"/>
              <a:t>fraudster</a:t>
            </a:r>
          </a:p>
          <a:p>
            <a:r>
              <a:rPr lang="en-US" dirty="0" smtClean="0"/>
              <a:t>Attracts </a:t>
            </a:r>
            <a:r>
              <a:rPr lang="en-US" dirty="0"/>
              <a:t>annoying </a:t>
            </a:r>
            <a:r>
              <a:rPr lang="en-US" dirty="0" smtClean="0"/>
              <a:t>spam accounts</a:t>
            </a:r>
          </a:p>
          <a:p>
            <a:r>
              <a:rPr lang="en-US" dirty="0"/>
              <a:t>Then comes the </a:t>
            </a:r>
            <a:r>
              <a:rPr lang="en-US" dirty="0" smtClean="0"/>
              <a:t>purge</a:t>
            </a:r>
          </a:p>
          <a:p>
            <a:endParaRPr lang="en-US" dirty="0" smtClean="0"/>
          </a:p>
          <a:p>
            <a:endParaRPr lang="en-US" dirty="0" smtClean="0"/>
          </a:p>
        </p:txBody>
      </p:sp>
    </p:spTree>
    <p:extLst>
      <p:ext uri="{BB962C8B-B14F-4D97-AF65-F5344CB8AC3E}">
        <p14:creationId xmlns:p14="http://schemas.microsoft.com/office/powerpoint/2010/main" xmlns="" val="43618099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Guide: Digital Is Forever</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sp>
        <p:nvSpPr>
          <p:cNvPr id="4" name="Content Placeholder 3"/>
          <p:cNvSpPr>
            <a:spLocks noGrp="1"/>
          </p:cNvSpPr>
          <p:nvPr>
            <p:ph idx="1"/>
          </p:nvPr>
        </p:nvSpPr>
        <p:spPr/>
        <p:txBody>
          <a:bodyPr/>
          <a:lstStyle/>
          <a:p>
            <a:pPr marL="520700" indent="-284163">
              <a:defRPr/>
            </a:pPr>
            <a:r>
              <a:rPr lang="en-US" dirty="0" smtClean="0"/>
              <a:t>Transmitting </a:t>
            </a:r>
            <a:r>
              <a:rPr lang="en-US" dirty="0"/>
              <a:t>any personal information using an Internet connection </a:t>
            </a:r>
            <a:r>
              <a:rPr lang="en-US" dirty="0" smtClean="0"/>
              <a:t>you can </a:t>
            </a:r>
            <a:r>
              <a:rPr lang="en-US" dirty="0"/>
              <a:t>become a </a:t>
            </a:r>
            <a:r>
              <a:rPr lang="en-US" dirty="0" smtClean="0"/>
              <a:t>victim</a:t>
            </a:r>
          </a:p>
          <a:p>
            <a:pPr marL="520700" indent="-284163">
              <a:defRPr/>
            </a:pPr>
            <a:r>
              <a:rPr lang="en-US" dirty="0" smtClean="0"/>
              <a:t>Stored on numerous servers and employer’s server farms</a:t>
            </a:r>
          </a:p>
          <a:p>
            <a:pPr marL="520700" indent="-284163">
              <a:defRPr/>
            </a:pPr>
            <a:r>
              <a:rPr lang="en-US" dirty="0" smtClean="0"/>
              <a:t>In most </a:t>
            </a:r>
            <a:r>
              <a:rPr lang="en-US" dirty="0"/>
              <a:t>cases, </a:t>
            </a:r>
            <a:r>
              <a:rPr lang="en-US" dirty="0" smtClean="0"/>
              <a:t>impossible </a:t>
            </a:r>
            <a:r>
              <a:rPr lang="en-US" dirty="0"/>
              <a:t>to </a:t>
            </a:r>
            <a:r>
              <a:rPr lang="en-US" dirty="0" smtClean="0"/>
              <a:t>delete</a:t>
            </a:r>
          </a:p>
          <a:p>
            <a:pPr marL="520700" indent="-284163">
              <a:defRPr/>
            </a:pPr>
            <a:r>
              <a:rPr lang="en-US" dirty="0"/>
              <a:t>D</a:t>
            </a:r>
            <a:r>
              <a:rPr lang="en-US" dirty="0" smtClean="0"/>
              <a:t>igital </a:t>
            </a:r>
            <a:r>
              <a:rPr lang="en-US" dirty="0"/>
              <a:t>zombie</a:t>
            </a:r>
          </a:p>
          <a:p>
            <a:pPr marL="520700" indent="-284163">
              <a:defRPr/>
            </a:pPr>
            <a:r>
              <a:rPr lang="en-US" dirty="0" smtClean="0"/>
              <a:t>Companies analyze </a:t>
            </a:r>
            <a:r>
              <a:rPr lang="en-US" dirty="0"/>
              <a:t>everything you digitally say </a:t>
            </a:r>
            <a:r>
              <a:rPr lang="en-US" dirty="0" smtClean="0"/>
              <a:t>and do</a:t>
            </a:r>
          </a:p>
          <a:p>
            <a:pPr marL="914400" lvl="2" indent="-284163">
              <a:defRPr/>
            </a:pPr>
            <a:r>
              <a:rPr lang="en-US" dirty="0" smtClean="0"/>
              <a:t>Google</a:t>
            </a:r>
            <a:endParaRPr lang="en-US" dirty="0"/>
          </a:p>
        </p:txBody>
      </p:sp>
    </p:spTree>
    <p:extLst>
      <p:ext uri="{BB962C8B-B14F-4D97-AF65-F5344CB8AC3E}">
        <p14:creationId xmlns:p14="http://schemas.microsoft.com/office/powerpoint/2010/main" xmlns="" val="304930140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en-US" dirty="0" smtClean="0"/>
              <a:t>Security Guide</a:t>
            </a:r>
            <a:r>
              <a:rPr lang="en-US" dirty="0"/>
              <a:t>: Digital Is Forever  </a:t>
            </a:r>
            <a:r>
              <a:rPr lang="en-US" dirty="0" smtClean="0"/>
              <a:t>(cont'd)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sp>
        <p:nvSpPr>
          <p:cNvPr id="4" name="Content Placeholder 3"/>
          <p:cNvSpPr>
            <a:spLocks noGrp="1"/>
          </p:cNvSpPr>
          <p:nvPr>
            <p:ph idx="1"/>
          </p:nvPr>
        </p:nvSpPr>
        <p:spPr>
          <a:xfrm>
            <a:off x="1103752" y="1539240"/>
            <a:ext cx="9966960" cy="4099560"/>
          </a:xfrm>
        </p:spPr>
        <p:txBody>
          <a:bodyPr/>
          <a:lstStyle/>
          <a:p>
            <a:pPr marL="280988" indent="-280988">
              <a:defRPr/>
            </a:pPr>
            <a:r>
              <a:rPr lang="en-US" b="1" dirty="0"/>
              <a:t>Big Data = Big </a:t>
            </a:r>
            <a:r>
              <a:rPr lang="en-US" b="1" dirty="0" smtClean="0"/>
              <a:t>Money</a:t>
            </a:r>
          </a:p>
          <a:p>
            <a:pPr marL="674688" lvl="2" indent="-280988">
              <a:defRPr/>
            </a:pPr>
            <a:r>
              <a:rPr lang="en-US" sz="2400" dirty="0"/>
              <a:t>P</a:t>
            </a:r>
            <a:r>
              <a:rPr lang="en-US" sz="2400" dirty="0" smtClean="0"/>
              <a:t>ersonal data </a:t>
            </a:r>
            <a:r>
              <a:rPr lang="en-US" sz="2400" dirty="0"/>
              <a:t>illegally accessed by criminals and sold on the black market to other nefarious </a:t>
            </a:r>
            <a:r>
              <a:rPr lang="en-US" sz="2400" dirty="0" smtClean="0"/>
              <a:t>characters; or</a:t>
            </a:r>
          </a:p>
          <a:p>
            <a:pPr marL="674688" lvl="2" indent="-280988">
              <a:defRPr/>
            </a:pPr>
            <a:r>
              <a:rPr lang="en-US" sz="2400" dirty="0" smtClean="0"/>
              <a:t>Legally </a:t>
            </a:r>
            <a:r>
              <a:rPr lang="en-US" sz="2400" dirty="0"/>
              <a:t>accessed by companies and sold to other </a:t>
            </a:r>
            <a:r>
              <a:rPr lang="en-US" sz="2400" dirty="0" smtClean="0"/>
              <a:t>companies</a:t>
            </a:r>
          </a:p>
          <a:p>
            <a:pPr marL="280988" indent="-280988">
              <a:defRPr/>
            </a:pPr>
            <a:r>
              <a:rPr lang="en-US" dirty="0" smtClean="0"/>
              <a:t>Steps to </a:t>
            </a:r>
            <a:r>
              <a:rPr lang="en-US" dirty="0"/>
              <a:t>remove or </a:t>
            </a:r>
            <a:r>
              <a:rPr lang="en-US" dirty="0" smtClean="0"/>
              <a:t>mask </a:t>
            </a:r>
            <a:r>
              <a:rPr lang="en-US" dirty="0"/>
              <a:t>digital </a:t>
            </a:r>
            <a:r>
              <a:rPr lang="en-US" dirty="0" smtClean="0"/>
              <a:t>footprints</a:t>
            </a:r>
          </a:p>
          <a:p>
            <a:pPr marL="674688" lvl="2" indent="-280988">
              <a:defRPr/>
            </a:pPr>
            <a:r>
              <a:rPr lang="en-US" sz="2400" dirty="0"/>
              <a:t>C</a:t>
            </a:r>
            <a:r>
              <a:rPr lang="en-US" sz="2400" dirty="0" smtClean="0"/>
              <a:t>learing cookies</a:t>
            </a:r>
          </a:p>
          <a:p>
            <a:pPr marL="674688" lvl="2" indent="-280988">
              <a:defRPr/>
            </a:pPr>
            <a:r>
              <a:rPr lang="en-US" sz="2400" dirty="0" smtClean="0"/>
              <a:t>Encrypting email</a:t>
            </a:r>
          </a:p>
          <a:p>
            <a:pPr marL="674688" lvl="2" indent="-280988">
              <a:defRPr/>
            </a:pPr>
            <a:r>
              <a:rPr lang="en-US" sz="2400" dirty="0" smtClean="0"/>
              <a:t>Avoid using real name</a:t>
            </a:r>
          </a:p>
          <a:p>
            <a:pPr marL="674688" lvl="2" indent="-280988">
              <a:defRPr/>
            </a:pPr>
            <a:r>
              <a:rPr lang="en-US" sz="2400" dirty="0" smtClean="0"/>
              <a:t>Use </a:t>
            </a:r>
            <a:r>
              <a:rPr lang="en-US" sz="2400" dirty="0"/>
              <a:t>virtual </a:t>
            </a:r>
            <a:r>
              <a:rPr lang="en-US" sz="2400" dirty="0" smtClean="0"/>
              <a:t>networks to mask IP address</a:t>
            </a:r>
            <a:endParaRPr lang="en-US" sz="2400" dirty="0"/>
          </a:p>
        </p:txBody>
      </p:sp>
    </p:spTree>
    <p:extLst>
      <p:ext uri="{BB962C8B-B14F-4D97-AF65-F5344CB8AC3E}">
        <p14:creationId xmlns:p14="http://schemas.microsoft.com/office/powerpoint/2010/main" xmlns="" val="144818633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Guide</a:t>
            </a:r>
            <a:r>
              <a:rPr lang="en-US" dirty="0"/>
              <a:t>: Developing Your </a:t>
            </a:r>
            <a:r>
              <a:rPr lang="en-US" dirty="0" smtClean="0"/>
              <a:t>Personal Brand</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sp>
        <p:nvSpPr>
          <p:cNvPr id="4" name="Content Placeholder 3"/>
          <p:cNvSpPr>
            <a:spLocks noGrp="1"/>
          </p:cNvSpPr>
          <p:nvPr>
            <p:ph idx="1"/>
          </p:nvPr>
        </p:nvSpPr>
        <p:spPr/>
        <p:txBody>
          <a:bodyPr/>
          <a:lstStyle/>
          <a:p>
            <a:r>
              <a:rPr lang="en-US" dirty="0" smtClean="0"/>
              <a:t>College </a:t>
            </a:r>
            <a:r>
              <a:rPr lang="en-US" dirty="0"/>
              <a:t>recruiters </a:t>
            </a:r>
            <a:r>
              <a:rPr lang="en-US" dirty="0" smtClean="0"/>
              <a:t>look </a:t>
            </a:r>
            <a:r>
              <a:rPr lang="en-US" dirty="0"/>
              <a:t>for evidence a</a:t>
            </a:r>
            <a:r>
              <a:rPr lang="en-US" dirty="0" smtClean="0"/>
              <a:t> </a:t>
            </a:r>
            <a:r>
              <a:rPr lang="en-US" dirty="0"/>
              <a:t>student </a:t>
            </a:r>
            <a:r>
              <a:rPr lang="en-US" dirty="0" smtClean="0"/>
              <a:t>has “walked the talk”</a:t>
            </a:r>
          </a:p>
          <a:p>
            <a:r>
              <a:rPr lang="en-US" dirty="0" smtClean="0"/>
              <a:t>Social media presence one </a:t>
            </a:r>
            <a:r>
              <a:rPr lang="en-US" dirty="0"/>
              <a:t>component of a professional </a:t>
            </a:r>
            <a:r>
              <a:rPr lang="en-US" dirty="0" smtClean="0"/>
              <a:t>brand</a:t>
            </a:r>
          </a:p>
          <a:p>
            <a:pPr lvl="2"/>
            <a:r>
              <a:rPr lang="en-US" dirty="0" smtClean="0"/>
              <a:t>Traditional </a:t>
            </a:r>
            <a:r>
              <a:rPr lang="en-US" dirty="0"/>
              <a:t>sources of personal branding, like </a:t>
            </a:r>
            <a:r>
              <a:rPr lang="en-US" dirty="0" smtClean="0"/>
              <a:t>personal networks </a:t>
            </a:r>
            <a:r>
              <a:rPr lang="en-US" dirty="0"/>
              <a:t>of face-to-face </a:t>
            </a:r>
            <a:r>
              <a:rPr lang="en-US" dirty="0" smtClean="0"/>
              <a:t>relationships, important</a:t>
            </a:r>
          </a:p>
          <a:p>
            <a:r>
              <a:rPr lang="en-US" b="1" dirty="0"/>
              <a:t>Understand </a:t>
            </a:r>
            <a:r>
              <a:rPr lang="en-US" b="1" dirty="0" smtClean="0"/>
              <a:t>importance </a:t>
            </a:r>
            <a:r>
              <a:rPr lang="en-US" b="1" dirty="0"/>
              <a:t>and value </a:t>
            </a:r>
            <a:r>
              <a:rPr lang="en-US" b="1" dirty="0" smtClean="0"/>
              <a:t>of personal brand</a:t>
            </a:r>
            <a:endParaRPr lang="en-US" dirty="0"/>
          </a:p>
        </p:txBody>
      </p:sp>
    </p:spTree>
    <p:extLst>
      <p:ext uri="{BB962C8B-B14F-4D97-AF65-F5344CB8AC3E}">
        <p14:creationId xmlns:p14="http://schemas.microsoft.com/office/powerpoint/2010/main" xmlns="" val="56816261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Active Review</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pPr marL="0" indent="0">
              <a:buNone/>
            </a:pPr>
            <a:r>
              <a:rPr lang="en-US" dirty="0"/>
              <a:t>Q1: What is a social media information system (SMIS)?</a:t>
            </a:r>
          </a:p>
          <a:p>
            <a:pPr marL="0" indent="0">
              <a:buNone/>
            </a:pPr>
            <a:r>
              <a:rPr lang="en-US" dirty="0"/>
              <a:t>Q2: How do SMIS advance organizational strategy?</a:t>
            </a:r>
          </a:p>
          <a:p>
            <a:pPr marL="0" indent="0">
              <a:buNone/>
            </a:pPr>
            <a:r>
              <a:rPr lang="pt-BR" dirty="0"/>
              <a:t>Q3: How do SMIS increase social capital?</a:t>
            </a:r>
          </a:p>
          <a:p>
            <a:pPr marL="0" indent="0">
              <a:buNone/>
            </a:pPr>
            <a:r>
              <a:rPr lang="en-US" dirty="0"/>
              <a:t>Q4: How do (some) companies earn revenue from social media?</a:t>
            </a:r>
          </a:p>
          <a:p>
            <a:pPr marL="0" indent="0">
              <a:buNone/>
            </a:pPr>
            <a:r>
              <a:rPr lang="en-US" dirty="0"/>
              <a:t>Q5: How can organizations address SMIS security concerns?</a:t>
            </a:r>
          </a:p>
          <a:p>
            <a:pPr marL="0" indent="0">
              <a:buNone/>
            </a:pPr>
            <a:r>
              <a:rPr lang="en-US" dirty="0"/>
              <a:t>Q6: Where is social media taking us?</a:t>
            </a:r>
          </a:p>
          <a:p>
            <a:pPr marL="914400" indent="-341313">
              <a:buFont typeface="Wingdings" panose="05000000000000000000" pitchFamily="2" charset="2"/>
              <a:buChar char="Ø"/>
            </a:pPr>
            <a:r>
              <a:rPr lang="en-US" dirty="0" smtClean="0"/>
              <a:t>How does the knowledge in this chapter help you?</a:t>
            </a:r>
            <a:endParaRPr lang="en-US" dirty="0"/>
          </a:p>
        </p:txBody>
      </p:sp>
    </p:spTree>
    <p:extLst>
      <p:ext uri="{BB962C8B-B14F-4D97-AF65-F5344CB8AC3E}">
        <p14:creationId xmlns:p14="http://schemas.microsoft.com/office/powerpoint/2010/main" xmlns="" val="947805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914400" indent="-914400"/>
            <a:r>
              <a:rPr lang="en-US" dirty="0" smtClean="0"/>
              <a:t>Q1: What Is A Social Media Information System (SMIS)?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sp>
        <p:nvSpPr>
          <p:cNvPr id="4" name="Content Placeholder 3"/>
          <p:cNvSpPr>
            <a:spLocks noGrp="1"/>
          </p:cNvSpPr>
          <p:nvPr>
            <p:ph idx="1"/>
          </p:nvPr>
        </p:nvSpPr>
        <p:spPr/>
        <p:txBody>
          <a:bodyPr/>
          <a:lstStyle/>
          <a:p>
            <a:pPr>
              <a:defRPr/>
            </a:pPr>
            <a:r>
              <a:rPr lang="en-US" dirty="0"/>
              <a:t>Social media (SM) </a:t>
            </a:r>
            <a:endParaRPr lang="en-US" dirty="0" smtClean="0"/>
          </a:p>
          <a:p>
            <a:pPr lvl="2">
              <a:defRPr/>
            </a:pPr>
            <a:r>
              <a:rPr lang="en-US" dirty="0" smtClean="0"/>
              <a:t>IT </a:t>
            </a:r>
            <a:r>
              <a:rPr lang="en-US" dirty="0"/>
              <a:t>to support </a:t>
            </a:r>
            <a:r>
              <a:rPr lang="en-US" dirty="0" smtClean="0"/>
              <a:t>content sharing </a:t>
            </a:r>
            <a:r>
              <a:rPr lang="en-US" dirty="0"/>
              <a:t>among networks of </a:t>
            </a:r>
            <a:r>
              <a:rPr lang="en-US" dirty="0" smtClean="0"/>
              <a:t>users</a:t>
            </a:r>
          </a:p>
          <a:p>
            <a:pPr lvl="2"/>
            <a:r>
              <a:rPr lang="en-US" dirty="0" smtClean="0"/>
              <a:t>Enables </a:t>
            </a:r>
            <a:r>
              <a:rPr lang="en-US" b="1" dirty="0" smtClean="0"/>
              <a:t>communities </a:t>
            </a:r>
            <a:r>
              <a:rPr lang="en-US" b="1" dirty="0"/>
              <a:t>of </a:t>
            </a:r>
            <a:r>
              <a:rPr lang="en-US" b="1" dirty="0" smtClean="0"/>
              <a:t>practice</a:t>
            </a:r>
            <a:endParaRPr lang="en-US" dirty="0" smtClean="0"/>
          </a:p>
          <a:p>
            <a:pPr lvl="3">
              <a:defRPr/>
            </a:pPr>
            <a:r>
              <a:rPr lang="en-US" dirty="0" smtClean="0"/>
              <a:t>People </a:t>
            </a:r>
            <a:r>
              <a:rPr lang="en-US" dirty="0"/>
              <a:t>related </a:t>
            </a:r>
            <a:r>
              <a:rPr lang="en-US" dirty="0" smtClean="0"/>
              <a:t>by </a:t>
            </a:r>
            <a:r>
              <a:rPr lang="en-US" dirty="0"/>
              <a:t>common </a:t>
            </a:r>
            <a:r>
              <a:rPr lang="en-US" dirty="0" smtClean="0"/>
              <a:t>interest</a:t>
            </a:r>
            <a:endParaRPr lang="en-US" dirty="0"/>
          </a:p>
          <a:p>
            <a:pPr>
              <a:defRPr/>
            </a:pPr>
            <a:r>
              <a:rPr lang="en-US" dirty="0"/>
              <a:t>Social media information system (SMIS) </a:t>
            </a:r>
            <a:endParaRPr lang="en-US" dirty="0" smtClean="0"/>
          </a:p>
          <a:p>
            <a:pPr lvl="2">
              <a:defRPr/>
            </a:pPr>
            <a:r>
              <a:rPr lang="en-US" dirty="0" smtClean="0"/>
              <a:t>IS for sharing </a:t>
            </a:r>
            <a:r>
              <a:rPr lang="en-US" dirty="0"/>
              <a:t>content among networks of </a:t>
            </a:r>
            <a:r>
              <a:rPr lang="en-US" dirty="0" smtClean="0"/>
              <a:t>users</a:t>
            </a:r>
            <a:endParaRPr lang="en-US" dirty="0"/>
          </a:p>
        </p:txBody>
      </p:sp>
    </p:spTree>
    <p:extLst>
      <p:ext uri="{BB962C8B-B14F-4D97-AF65-F5344CB8AC3E}">
        <p14:creationId xmlns:p14="http://schemas.microsoft.com/office/powerpoint/2010/main" xmlns="" val="40402323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2"/>
          <p:cNvSpPr>
            <a:spLocks noGrp="1"/>
          </p:cNvSpPr>
          <p:nvPr>
            <p:ph type="title"/>
          </p:nvPr>
        </p:nvSpPr>
        <p:spPr/>
        <p:txBody>
          <a:bodyPr/>
          <a:lstStyle/>
          <a:p>
            <a:pPr marL="2455863" indent="-2455863"/>
            <a:r>
              <a:rPr lang="en-US" dirty="0" smtClean="0">
                <a:latin typeface="Arial" charset="0"/>
                <a:cs typeface="Arial" charset="0"/>
              </a:rPr>
              <a:t>Case Study 8: Sedona Social</a:t>
            </a:r>
          </a:p>
        </p:txBody>
      </p:sp>
      <p:sp>
        <p:nvSpPr>
          <p:cNvPr id="100357" name="Footer Placeholder 1"/>
          <p:cNvSpPr>
            <a:spLocks noGrp="1"/>
          </p:cNvSpPr>
          <p:nvPr>
            <p:ph type="ftr" sz="quarter" idx="10"/>
          </p:nvPr>
        </p:nvSpPr>
        <p:spPr bwMode="auto">
          <a:extLst/>
        </p:spPr>
        <p:txBody>
          <a:bodyPr vert="horz" lIns="91440" tIns="45720" rIns="91440" bIns="45720" rtlCol="0" anchor="ctr"/>
          <a:lstStyle/>
          <a:p>
            <a:r>
              <a:rPr lang="en-US" dirty="0" smtClean="0"/>
              <a:t>Copyright © 2017 Pearson Education, Inc. </a:t>
            </a:r>
            <a:endParaRPr lang="en-US" dirty="0"/>
          </a:p>
        </p:txBody>
      </p:sp>
      <p:sp>
        <p:nvSpPr>
          <p:cNvPr id="74755" name="Content Placeholder 1"/>
          <p:cNvSpPr>
            <a:spLocks noGrp="1"/>
          </p:cNvSpPr>
          <p:nvPr>
            <p:ph idx="1"/>
          </p:nvPr>
        </p:nvSpPr>
        <p:spPr/>
        <p:txBody>
          <a:bodyPr/>
          <a:lstStyle/>
          <a:p>
            <a:pPr marL="236538" indent="-236538">
              <a:buFont typeface="Arial" charset="0"/>
              <a:buChar char="•"/>
            </a:pPr>
            <a:r>
              <a:rPr lang="en-US" dirty="0" smtClean="0">
                <a:latin typeface="Arial" charset="0"/>
                <a:cs typeface="Arial" charset="0"/>
              </a:rPr>
              <a:t>Sedona Chamber of Commerce hired you as manager of community social media</a:t>
            </a:r>
          </a:p>
          <a:p>
            <a:pPr marL="236538" indent="-236538">
              <a:buFont typeface="Arial" charset="0"/>
              <a:buChar char="•"/>
            </a:pPr>
            <a:r>
              <a:rPr lang="en-US" dirty="0">
                <a:latin typeface="Arial" charset="0"/>
                <a:cs typeface="Arial" charset="0"/>
              </a:rPr>
              <a:t>P</a:t>
            </a:r>
            <a:r>
              <a:rPr lang="en-US" dirty="0" smtClean="0">
                <a:latin typeface="Arial" charset="0"/>
                <a:cs typeface="Arial" charset="0"/>
              </a:rPr>
              <a:t>rovide advice and assistance to local businesses in development of social media sites and manage Sedona CoC’s social media presence</a:t>
            </a:r>
          </a:p>
          <a:p>
            <a:r>
              <a:rPr lang="en-US" dirty="0" smtClean="0">
                <a:latin typeface="Arial" charset="0"/>
                <a:cs typeface="Arial" charset="0"/>
              </a:rPr>
              <a:t>Begin by m</a:t>
            </a:r>
            <a:r>
              <a:rPr lang="en-US" dirty="0" smtClean="0"/>
              <a:t>aking </a:t>
            </a:r>
            <a:r>
              <a:rPr lang="en-US" dirty="0"/>
              <a:t>suggestions </a:t>
            </a:r>
            <a:r>
              <a:rPr lang="en-US" dirty="0" smtClean="0"/>
              <a:t>on ways their SM site </a:t>
            </a:r>
            <a:r>
              <a:rPr lang="en-US" dirty="0"/>
              <a:t>could be </a:t>
            </a:r>
            <a:r>
              <a:rPr lang="en-US" dirty="0" smtClean="0"/>
              <a:t>improved (</a:t>
            </a:r>
            <a:r>
              <a:rPr lang="en-US" dirty="0" smtClean="0">
                <a:hlinkClick r:id="rId3"/>
              </a:rPr>
              <a:t>www.sedona.com</a:t>
            </a:r>
            <a:r>
              <a:rPr lang="en-US" dirty="0" smtClean="0"/>
              <a:t>)</a:t>
            </a:r>
            <a:endParaRPr lang="en-US" dirty="0" smtClean="0">
              <a:latin typeface="Arial" charset="0"/>
              <a:cs typeface="Arial" charset="0"/>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Pink </a:t>
            </a:r>
            <a:r>
              <a:rPr lang="en-US" dirty="0"/>
              <a:t>Jeep Tours </a:t>
            </a:r>
          </a:p>
        </p:txBody>
      </p:sp>
      <p:sp>
        <p:nvSpPr>
          <p:cNvPr id="4" name="Footer Placeholder 3"/>
          <p:cNvSpPr>
            <a:spLocks noGrp="1"/>
          </p:cNvSpPr>
          <p:nvPr>
            <p:ph type="ftr" sz="quarter" idx="10"/>
          </p:nvPr>
        </p:nvSpPr>
        <p:spPr/>
        <p:txBody>
          <a:bodyPr/>
          <a:lstStyle/>
          <a:p>
            <a:r>
              <a:rPr lang="en-US" dirty="0" smtClean="0"/>
              <a:t>Copyright © 2017 Pearson Education, Inc. </a:t>
            </a:r>
          </a:p>
        </p:txBody>
      </p:sp>
      <p:pic>
        <p:nvPicPr>
          <p:cNvPr id="3" name="Picture 2"/>
          <p:cNvPicPr>
            <a:picLocks noChangeAspect="1"/>
          </p:cNvPicPr>
          <p:nvPr/>
        </p:nvPicPr>
        <p:blipFill rotWithShape="1">
          <a:blip r:embed="rId2" cstate="print"/>
          <a:srcRect l="33574" t="32308" r="17500" b="24615"/>
          <a:stretch/>
        </p:blipFill>
        <p:spPr>
          <a:xfrm>
            <a:off x="1627669" y="1555395"/>
            <a:ext cx="8436373" cy="4023360"/>
          </a:xfrm>
          <a:prstGeom prst="rect">
            <a:avLst/>
          </a:prstGeom>
        </p:spPr>
      </p:pic>
    </p:spTree>
    <p:extLst>
      <p:ext uri="{BB962C8B-B14F-4D97-AF65-F5344CB8AC3E}">
        <p14:creationId xmlns:p14="http://schemas.microsoft.com/office/powerpoint/2010/main" xmlns="" val="23952067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Convergence </a:t>
            </a:r>
            <a:r>
              <a:rPr lang="en-US" dirty="0"/>
              <a:t>of </a:t>
            </a:r>
            <a:r>
              <a:rPr lang="en-US" dirty="0" smtClean="0"/>
              <a:t>Many Disciplines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endParaRPr lang="en-US" dirty="0"/>
          </a:p>
        </p:txBody>
      </p:sp>
      <p:pic>
        <p:nvPicPr>
          <p:cNvPr id="1029" name="Picture 5"/>
          <p:cNvPicPr preferRelativeResize="0">
            <a:picLocks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198903" y="1632887"/>
            <a:ext cx="5838072" cy="39319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3089538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Number of Social Media Active Users</a:t>
            </a:r>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5" name="AutoShape 3"/>
          <p:cNvSpPr>
            <a:spLocks noChangeAspect="1" noChangeArrowheads="1" noTextEdit="1"/>
          </p:cNvSpPr>
          <p:nvPr/>
        </p:nvSpPr>
        <p:spPr bwMode="auto">
          <a:xfrm>
            <a:off x="1573213" y="1560513"/>
            <a:ext cx="9045575" cy="4033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6" name="Picture 5"/>
          <p:cNvPicPr>
            <a:picLocks noChangeAspect="1"/>
          </p:cNvPicPr>
          <p:nvPr/>
        </p:nvPicPr>
        <p:blipFill>
          <a:blip r:embed="rId3" cstate="print"/>
          <a:stretch>
            <a:fillRect/>
          </a:stretch>
        </p:blipFill>
        <p:spPr>
          <a:xfrm>
            <a:off x="1573213" y="1560513"/>
            <a:ext cx="9059441" cy="4041998"/>
          </a:xfrm>
          <a:prstGeom prst="rect">
            <a:avLst/>
          </a:prstGeom>
        </p:spPr>
      </p:pic>
    </p:spTree>
    <p:extLst>
      <p:ext uri="{BB962C8B-B14F-4D97-AF65-F5344CB8AC3E}">
        <p14:creationId xmlns:p14="http://schemas.microsoft.com/office/powerpoint/2010/main" xmlns="" val="318923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Three SMIS Roles</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 </a:t>
            </a:r>
          </a:p>
        </p:txBody>
      </p:sp>
      <p:sp>
        <p:nvSpPr>
          <p:cNvPr id="4" name="Content Placeholder 3"/>
          <p:cNvSpPr>
            <a:spLocks noGrp="1"/>
          </p:cNvSpPr>
          <p:nvPr>
            <p:ph idx="1"/>
          </p:nvPr>
        </p:nvSpPr>
        <p:spPr/>
        <p:txBody>
          <a:bodyPr/>
          <a:lstStyle/>
          <a:p>
            <a:pPr marL="341313" indent="-341313">
              <a:spcBef>
                <a:spcPts val="400"/>
              </a:spcBef>
              <a:buFont typeface="+mj-lt"/>
              <a:buAutoNum type="arabicPeriod"/>
            </a:pPr>
            <a:r>
              <a:rPr lang="en-US" sz="2600" dirty="0"/>
              <a:t>Social m</a:t>
            </a:r>
            <a:r>
              <a:rPr lang="en-US" sz="2600" dirty="0" smtClean="0"/>
              <a:t>edia </a:t>
            </a:r>
            <a:r>
              <a:rPr lang="en-US" sz="2600" dirty="0"/>
              <a:t>p</a:t>
            </a:r>
            <a:r>
              <a:rPr lang="en-US" sz="2600" dirty="0" smtClean="0"/>
              <a:t>roviders</a:t>
            </a:r>
          </a:p>
          <a:p>
            <a:pPr marL="925513" lvl="2" indent="-357188">
              <a:spcBef>
                <a:spcPts val="400"/>
              </a:spcBef>
            </a:pPr>
            <a:r>
              <a:rPr lang="en-IN" sz="2600" dirty="0"/>
              <a:t>Facebook, Google+, LinkedIn, Twitter, Instagram, and Pinterest provide </a:t>
            </a:r>
            <a:r>
              <a:rPr lang="en-IN" sz="2600" dirty="0" smtClean="0"/>
              <a:t>platforms</a:t>
            </a:r>
          </a:p>
          <a:p>
            <a:pPr marL="925513" lvl="2" indent="-357188">
              <a:spcBef>
                <a:spcPts val="400"/>
              </a:spcBef>
            </a:pPr>
            <a:r>
              <a:rPr lang="en-IN" sz="2600" dirty="0" smtClean="0"/>
              <a:t>Attracting, targeting demographic groups</a:t>
            </a:r>
            <a:endParaRPr lang="en-US" sz="2600" dirty="0"/>
          </a:p>
          <a:p>
            <a:pPr marL="341313" indent="-341313">
              <a:spcBef>
                <a:spcPts val="400"/>
              </a:spcBef>
              <a:buFont typeface="+mj-lt"/>
              <a:buAutoNum type="arabicPeriod"/>
            </a:pPr>
            <a:r>
              <a:rPr lang="en-US" sz="2600" dirty="0" smtClean="0"/>
              <a:t>Users</a:t>
            </a:r>
          </a:p>
          <a:p>
            <a:pPr marL="925513" lvl="2" indent="-357188">
              <a:spcBef>
                <a:spcPts val="400"/>
              </a:spcBef>
            </a:pPr>
            <a:r>
              <a:rPr lang="en-IN" sz="2600" dirty="0"/>
              <a:t>I</a:t>
            </a:r>
            <a:r>
              <a:rPr lang="en-IN" sz="2600" dirty="0" smtClean="0"/>
              <a:t>ndividuals </a:t>
            </a:r>
            <a:r>
              <a:rPr lang="en-IN" sz="2600" dirty="0"/>
              <a:t>and </a:t>
            </a:r>
            <a:r>
              <a:rPr lang="en-IN" sz="2600" dirty="0" smtClean="0"/>
              <a:t>organizations</a:t>
            </a:r>
            <a:endParaRPr lang="en-US" sz="2600" dirty="0"/>
          </a:p>
          <a:p>
            <a:pPr marL="341313" indent="-341313">
              <a:spcBef>
                <a:spcPts val="400"/>
              </a:spcBef>
              <a:buFont typeface="+mj-lt"/>
              <a:buAutoNum type="arabicPeriod"/>
            </a:pPr>
            <a:r>
              <a:rPr lang="en-US" sz="2600" dirty="0" smtClean="0"/>
              <a:t>Communities</a:t>
            </a:r>
          </a:p>
          <a:p>
            <a:pPr marL="914400" lvl="2" indent="-346075">
              <a:spcBef>
                <a:spcPts val="400"/>
              </a:spcBef>
            </a:pPr>
            <a:r>
              <a:rPr lang="en-US" sz="2600" dirty="0"/>
              <a:t>M</a:t>
            </a:r>
            <a:r>
              <a:rPr lang="en-US" sz="2600" dirty="0" smtClean="0"/>
              <a:t>utual </a:t>
            </a:r>
            <a:r>
              <a:rPr lang="en-US" sz="2600" dirty="0"/>
              <a:t>interests </a:t>
            </a:r>
            <a:r>
              <a:rPr lang="en-US" sz="2600" dirty="0" smtClean="0"/>
              <a:t>tha</a:t>
            </a:r>
            <a:r>
              <a:rPr lang="en-US" sz="2600" dirty="0"/>
              <a:t>t</a:t>
            </a:r>
            <a:r>
              <a:rPr lang="en-US" sz="2600" dirty="0" smtClean="0"/>
              <a:t> </a:t>
            </a:r>
            <a:r>
              <a:rPr lang="en-US" sz="2600" dirty="0"/>
              <a:t>transcend familial, geographic, and organizational </a:t>
            </a:r>
            <a:r>
              <a:rPr lang="en-US" sz="2600" dirty="0" smtClean="0"/>
              <a:t>boundaries</a:t>
            </a:r>
            <a:endParaRPr lang="en-US" sz="2600" dirty="0"/>
          </a:p>
          <a:p>
            <a:pPr marL="457200" indent="-457200">
              <a:spcBef>
                <a:spcPts val="400"/>
              </a:spcBef>
              <a:buFont typeface="Arial" panose="020B0604020202020204" pitchFamily="34" charset="0"/>
              <a:buChar char="•"/>
            </a:pPr>
            <a:endParaRPr lang="en-US" sz="2600" dirty="0"/>
          </a:p>
        </p:txBody>
      </p:sp>
    </p:spTree>
    <p:extLst>
      <p:ext uri="{BB962C8B-B14F-4D97-AF65-F5344CB8AC3E}">
        <p14:creationId xmlns:p14="http://schemas.microsoft.com/office/powerpoint/2010/main" xmlns="" val="24981952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1734207" y="1321320"/>
            <a:ext cx="3020204" cy="1490870"/>
          </a:xfrm>
        </p:spPr>
        <p:txBody>
          <a:bodyPr/>
          <a:lstStyle/>
          <a:p>
            <a:r>
              <a:rPr lang="en-US" dirty="0" smtClean="0">
                <a:latin typeface="Arial" charset="0"/>
                <a:cs typeface="Arial" charset="0"/>
              </a:rPr>
              <a:t>SM User Communities </a:t>
            </a:r>
          </a:p>
        </p:txBody>
      </p:sp>
      <p:sp>
        <p:nvSpPr>
          <p:cNvPr id="3" name="Footer Placeholder 2"/>
          <p:cNvSpPr>
            <a:spLocks noGrp="1"/>
          </p:cNvSpPr>
          <p:nvPr>
            <p:ph type="ftr" sz="quarter" idx="10"/>
          </p:nvPr>
        </p:nvSpPr>
        <p:spPr/>
        <p:txBody>
          <a:bodyPr/>
          <a:lstStyle/>
          <a:p>
            <a:pPr>
              <a:defRPr/>
            </a:pPr>
            <a:r>
              <a:rPr lang="en-US" dirty="0" smtClean="0"/>
              <a:t>Copyright © 2017 Pearson Education, Inc. </a:t>
            </a:r>
            <a:endParaRPr lang="en-US" dirty="0"/>
          </a:p>
        </p:txBody>
      </p:sp>
      <p:sp>
        <p:nvSpPr>
          <p:cNvPr id="5" name="AutoShape 3"/>
          <p:cNvSpPr>
            <a:spLocks noChangeAspect="1" noChangeArrowheads="1" noTextEdit="1"/>
          </p:cNvSpPr>
          <p:nvPr/>
        </p:nvSpPr>
        <p:spPr bwMode="auto">
          <a:xfrm>
            <a:off x="5045075" y="352425"/>
            <a:ext cx="5838825" cy="52593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cstate="print"/>
          <a:stretch>
            <a:fillRect/>
          </a:stretch>
        </p:blipFill>
        <p:spPr>
          <a:xfrm>
            <a:off x="4908524" y="209485"/>
            <a:ext cx="5846571" cy="5267401"/>
          </a:xfrm>
          <a:prstGeom prst="rect">
            <a:avLst/>
          </a:prstGeo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emis7e">
  <a:themeElements>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extLst>
    <a:ext uri="{05A4C25C-085E-4340-85A3-A5531E510DB2}">
      <thm15:themeFamily xmlns:thm15="http://schemas.microsoft.com/office/thememl/2012/main" xmlns="" name="emis7e" id="{29AB47C4-94BD-41F1-8972-5377D2CEE6E6}" vid="{1F786610-8071-45D7-B808-83255C46718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themeOverride>
</file>

<file path=ppt/theme/themeOverride2.xml><?xml version="1.0" encoding="utf-8"?>
<a:themeOverride xmlns:a="http://schemas.openxmlformats.org/drawingml/2006/main">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themeOverride>
</file>

<file path=docProps/app.xml><?xml version="1.0" encoding="utf-8"?>
<Properties xmlns="http://schemas.openxmlformats.org/officeDocument/2006/extended-properties" xmlns:vt="http://schemas.openxmlformats.org/officeDocument/2006/docPropsVTypes">
  <Template>Umis7e</Template>
  <TotalTime>0</TotalTime>
  <Words>3644</Words>
  <Application>Microsoft Office PowerPoint</Application>
  <PresentationFormat>Custom</PresentationFormat>
  <Paragraphs>429</Paragraphs>
  <Slides>51</Slides>
  <Notes>41</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emis7e</vt:lpstr>
      <vt:lpstr>Chapter 8</vt:lpstr>
      <vt:lpstr>“It’s All About Eyeballs” </vt:lpstr>
      <vt:lpstr>PRIDE Application Prototype </vt:lpstr>
      <vt:lpstr>Study Questions</vt:lpstr>
      <vt:lpstr>Q1: What Is A Social Media Information System (SMIS)?</vt:lpstr>
      <vt:lpstr>Convergence of Many Disciplines</vt:lpstr>
      <vt:lpstr> Number of Social Media Active Users</vt:lpstr>
      <vt:lpstr>Three SMIS Roles</vt:lpstr>
      <vt:lpstr>SM User Communities </vt:lpstr>
      <vt:lpstr>Social Media Application Providers</vt:lpstr>
      <vt:lpstr>Five Components of SMIS</vt:lpstr>
      <vt:lpstr>SMIS Is Not Free</vt:lpstr>
      <vt:lpstr>Q2: How Do SMIS Advance Organizational Strategy?</vt:lpstr>
      <vt:lpstr>SM in Value Chain Activities</vt:lpstr>
      <vt:lpstr>Social Media and the Sales and Marketing Activity</vt:lpstr>
      <vt:lpstr>Social Media and Customer Service</vt:lpstr>
      <vt:lpstr>Social Media and Inbound and Outbound Logistics</vt:lpstr>
      <vt:lpstr>Social Media and Manufacturing and Operations</vt:lpstr>
      <vt:lpstr>Social Media and Human Resources</vt:lpstr>
      <vt:lpstr>What Is the Value of Social Capital?</vt:lpstr>
      <vt:lpstr>So What? Facebook for Organizations… and Machines</vt:lpstr>
      <vt:lpstr>Q3: How Do SMIS Increase Social Capital?</vt:lpstr>
      <vt:lpstr>What Is the Value of Social Capital?</vt:lpstr>
      <vt:lpstr>What Is the Value of Social Capital? (cont’d)</vt:lpstr>
      <vt:lpstr>Gain Social Capital for Professionals</vt:lpstr>
      <vt:lpstr>How Do Social Networks Add Value to Businesses?</vt:lpstr>
      <vt:lpstr>Using Social Networking to Increase the Number of Relationships</vt:lpstr>
      <vt:lpstr>Using Social Networks to Increase the Strength of Relationships</vt:lpstr>
      <vt:lpstr>Using Social Networks to Connect to Those with More Resources</vt:lpstr>
      <vt:lpstr>Top YouTube Channels</vt:lpstr>
      <vt:lpstr>Q4: How Do (Some) Companies Earn Revenue from Social Media?</vt:lpstr>
      <vt:lpstr>Revenue Models for Social Media</vt:lpstr>
      <vt:lpstr>Does Mobility Reduce Online Ad Revenue?</vt:lpstr>
      <vt:lpstr>Does Mobility Reduce Online Ad Revenue? (cont'd)</vt:lpstr>
      <vt:lpstr>Mobile Ad Spending</vt:lpstr>
      <vt:lpstr>Q5:  How Can Organizations Address SMIS Security Concerns?</vt:lpstr>
      <vt:lpstr>Intel’s Rules of Social Media Engagement </vt:lpstr>
      <vt:lpstr>Managing the Risk of Inappropriate Content</vt:lpstr>
      <vt:lpstr>Responding to Social Networking Problems</vt:lpstr>
      <vt:lpstr>Internal Risks from Social Media</vt:lpstr>
      <vt:lpstr>Internal Risks from Social Media (cont'd)</vt:lpstr>
      <vt:lpstr>Q6: Where Is Social Media Taking Us?</vt:lpstr>
      <vt:lpstr>How Does  the Knowledge in This Chapter Help You?</vt:lpstr>
      <vt:lpstr>How Does  the Knowledge in This Chapter Help You? (cont’d)</vt:lpstr>
      <vt:lpstr>Ethics Guide: Synthetic Friends</vt:lpstr>
      <vt:lpstr>Security Guide: Digital Is Forever</vt:lpstr>
      <vt:lpstr>Security Guide: Digital Is Forever  (cont'd)</vt:lpstr>
      <vt:lpstr>Guide: Developing Your Personal Brand</vt:lpstr>
      <vt:lpstr>Active Review</vt:lpstr>
      <vt:lpstr>Case Study 8: Sedona Social</vt:lpstr>
      <vt:lpstr>Pink Jeep Tours </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2013-11-14T01:52:34Z</dcterms:created>
  <dcterms:modified xsi:type="dcterms:W3CDTF">2016-06-10T09:20:33Z</dcterms:modified>
</cp:coreProperties>
</file>

<file path=docProps/thumbnail.jpeg>
</file>